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71" r:id="rId3"/>
    <p:sldId id="270" r:id="rId4"/>
    <p:sldId id="269" r:id="rId5"/>
    <p:sldId id="268" r:id="rId6"/>
    <p:sldId id="267" r:id="rId7"/>
    <p:sldId id="266" r:id="rId8"/>
    <p:sldId id="272" r:id="rId9"/>
    <p:sldId id="273" r:id="rId10"/>
    <p:sldId id="274" r:id="rId11"/>
    <p:sldId id="278" r:id="rId12"/>
    <p:sldId id="276" r:id="rId13"/>
    <p:sldId id="27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4"/>
    <p:restoredTop sz="96433"/>
  </p:normalViewPr>
  <p:slideViewPr>
    <p:cSldViewPr snapToGrid="0" snapToObjects="1">
      <p:cViewPr varScale="1">
        <p:scale>
          <a:sx n="93" d="100"/>
          <a:sy n="93" d="100"/>
        </p:scale>
        <p:origin x="280" y="9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0" d="100"/>
          <a:sy n="100" d="100"/>
        </p:scale>
        <p:origin x="251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0D4363-1C19-6D4C-A876-46BA825F7E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59AE43-E05F-3C43-AFD2-488175987C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2368CE-EE5C-FD49-997C-665D4A922C29}" type="datetimeFigureOut">
              <a:rPr lang="en-US" smtClean="0"/>
              <a:t>7/26/25</a:t>
            </a:fld>
            <a:endParaRPr lang="en-US"/>
          </a:p>
        </p:txBody>
      </p:sp>
      <p:sp>
        <p:nvSpPr>
          <p:cNvPr id="4" name="Footer Placeholder 3">
            <a:extLst>
              <a:ext uri="{FF2B5EF4-FFF2-40B4-BE49-F238E27FC236}">
                <a16:creationId xmlns:a16="http://schemas.microsoft.com/office/drawing/2014/main" id="{3B6085DA-DA71-2E4E-9E99-29EDF0E21A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F18A03-20F9-7648-9F82-152E7C8D6F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3A27A-EE64-D847-9E26-F961DA8392A0}" type="slidenum">
              <a:rPr lang="en-US" smtClean="0"/>
              <a:t>‹#›</a:t>
            </a:fld>
            <a:endParaRPr lang="en-US"/>
          </a:p>
        </p:txBody>
      </p:sp>
    </p:spTree>
    <p:extLst>
      <p:ext uri="{BB962C8B-B14F-4D97-AF65-F5344CB8AC3E}">
        <p14:creationId xmlns:p14="http://schemas.microsoft.com/office/powerpoint/2010/main" val="562692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3EFC6-92E3-E147-854F-3921F3488B9A}" type="datetimeFigureOut">
              <a:rPr lang="en-US" smtClean="0"/>
              <a:t>7/26/25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A7FF2-BB3C-644E-BCC3-4E6824989C15}" type="slidenum">
              <a:rPr lang="en-US" smtClean="0"/>
              <a:t>‹#›</a:t>
            </a:fld>
            <a:endParaRPr lang="en-US"/>
          </a:p>
        </p:txBody>
      </p:sp>
    </p:spTree>
    <p:extLst>
      <p:ext uri="{BB962C8B-B14F-4D97-AF65-F5344CB8AC3E}">
        <p14:creationId xmlns:p14="http://schemas.microsoft.com/office/powerpoint/2010/main" val="403198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This is a rapid update on the highlights, disappointments and outrages from Australia. Its been a busy year since my last presentation in July last year.</a:t>
            </a:r>
          </a:p>
        </p:txBody>
      </p:sp>
      <p:sp>
        <p:nvSpPr>
          <p:cNvPr id="4" name="Slide Number Placeholder 3"/>
          <p:cNvSpPr>
            <a:spLocks noGrp="1"/>
          </p:cNvSpPr>
          <p:nvPr>
            <p:ph type="sldNum" sz="quarter" idx="5"/>
          </p:nvPr>
        </p:nvSpPr>
        <p:spPr/>
        <p:txBody>
          <a:bodyPr/>
          <a:lstStyle/>
          <a:p>
            <a:fld id="{606A7FF2-BB3C-644E-BCC3-4E6824989C15}" type="slidenum">
              <a:rPr lang="en-US" smtClean="0"/>
              <a:t>1</a:t>
            </a:fld>
            <a:endParaRPr lang="en-US"/>
          </a:p>
        </p:txBody>
      </p:sp>
    </p:spTree>
    <p:extLst>
      <p:ext uri="{BB962C8B-B14F-4D97-AF65-F5344CB8AC3E}">
        <p14:creationId xmlns:p14="http://schemas.microsoft.com/office/powerpoint/2010/main" val="2232078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April 2025, we had another significant breakthrough with a Family Court judge finally bucking the trend and refusing to approve the treatment of a child with hormones and instead admonishing Michelle Telfer the expert witness being relied upon in the mother’s case and also a much lauded key doctor responsible for drafting guidelines and generally advancing the trans agenda in Australia. Finally steps are being taken to hold her accountable for her role in this scandal with complaints referring her to the appropriate regulatory body.</a:t>
            </a:r>
          </a:p>
        </p:txBody>
      </p:sp>
      <p:sp>
        <p:nvSpPr>
          <p:cNvPr id="4" name="Slide Number Placeholder 3"/>
          <p:cNvSpPr>
            <a:spLocks noGrp="1"/>
          </p:cNvSpPr>
          <p:nvPr>
            <p:ph type="sldNum" sz="quarter" idx="5"/>
          </p:nvPr>
        </p:nvSpPr>
        <p:spPr/>
        <p:txBody>
          <a:bodyPr/>
          <a:lstStyle/>
          <a:p>
            <a:fld id="{606A7FF2-BB3C-644E-BCC3-4E6824989C15}" type="slidenum">
              <a:rPr lang="en-US" smtClean="0"/>
              <a:t>10</a:t>
            </a:fld>
            <a:endParaRPr lang="en-US"/>
          </a:p>
        </p:txBody>
      </p:sp>
    </p:spTree>
    <p:extLst>
      <p:ext uri="{BB962C8B-B14F-4D97-AF65-F5344CB8AC3E}">
        <p14:creationId xmlns:p14="http://schemas.microsoft.com/office/powerpoint/2010/main" val="21112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May, medical negligence proceedings were commenced on behalf of </a:t>
            </a:r>
            <a:r>
              <a:rPr lang="en-US" dirty="0" err="1"/>
              <a:t>detransitioner</a:t>
            </a:r>
            <a:r>
              <a:rPr lang="en-US" dirty="0"/>
              <a:t> Mel </a:t>
            </a:r>
            <a:r>
              <a:rPr lang="en-US" dirty="0" err="1"/>
              <a:t>Jefrries</a:t>
            </a:r>
            <a:r>
              <a:rPr lang="en-US" dirty="0"/>
              <a:t> who is suing her doctors for the physical and psychological harm she has suffered. Her story has received significant media coverage and Mel continues to campaign strongly to raise awareness of the shocking risks involved not only for children but also vulnerable young adults such as herself with unaddressed histories of trauma and co-morbidities.</a:t>
            </a:r>
          </a:p>
        </p:txBody>
      </p:sp>
      <p:sp>
        <p:nvSpPr>
          <p:cNvPr id="4" name="Slide Number Placeholder 3"/>
          <p:cNvSpPr>
            <a:spLocks noGrp="1"/>
          </p:cNvSpPr>
          <p:nvPr>
            <p:ph type="sldNum" sz="quarter" idx="5"/>
          </p:nvPr>
        </p:nvSpPr>
        <p:spPr/>
        <p:txBody>
          <a:bodyPr/>
          <a:lstStyle/>
          <a:p>
            <a:fld id="{606A7FF2-BB3C-644E-BCC3-4E6824989C15}" type="slidenum">
              <a:rPr lang="en-US" smtClean="0"/>
              <a:t>11</a:t>
            </a:fld>
            <a:endParaRPr lang="en-US"/>
          </a:p>
        </p:txBody>
      </p:sp>
    </p:spTree>
    <p:extLst>
      <p:ext uri="{BB962C8B-B14F-4D97-AF65-F5344CB8AC3E}">
        <p14:creationId xmlns:p14="http://schemas.microsoft.com/office/powerpoint/2010/main" val="19881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month the big news was that the Lesbian Action Group have been granted leave to intervene in the Giggle v Tickle Federal Court appeal case. So this is going to be a very significant case legally for Australians and we will be watching it closely. I understand it will also be live streamed on the court’s You Tube channel.</a:t>
            </a:r>
          </a:p>
        </p:txBody>
      </p:sp>
      <p:sp>
        <p:nvSpPr>
          <p:cNvPr id="4" name="Slide Number Placeholder 3"/>
          <p:cNvSpPr>
            <a:spLocks noGrp="1"/>
          </p:cNvSpPr>
          <p:nvPr>
            <p:ph type="sldNum" sz="quarter" idx="5"/>
          </p:nvPr>
        </p:nvSpPr>
        <p:spPr/>
        <p:txBody>
          <a:bodyPr/>
          <a:lstStyle/>
          <a:p>
            <a:fld id="{606A7FF2-BB3C-644E-BCC3-4E6824989C15}" type="slidenum">
              <a:rPr lang="en-US" smtClean="0"/>
              <a:t>12</a:t>
            </a:fld>
            <a:endParaRPr lang="en-US"/>
          </a:p>
        </p:txBody>
      </p:sp>
    </p:spTree>
    <p:extLst>
      <p:ext uri="{BB962C8B-B14F-4D97-AF65-F5344CB8AC3E}">
        <p14:creationId xmlns:p14="http://schemas.microsoft.com/office/powerpoint/2010/main" val="28300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come to this month which has also seen some significant developments with a co-founder of the Australian Greens speaking out publicly about his concerns about the capture of the party by a transgender cult. This has resulted in his expulsion from the Greens which is now garnering further publicity. His actions in going public have seen the story gain momentum with The Australian newspaper profiling other Greens members who have been expelled on this account including myself.  I was pleased to recently have the story of my expulsion from the party over this issue finally receiving some more extended coverage.</a:t>
            </a:r>
          </a:p>
          <a:p>
            <a:endParaRPr lang="en-US" dirty="0"/>
          </a:p>
          <a:p>
            <a:r>
              <a:rPr lang="en-US" dirty="0"/>
              <a:t>The Australian newspaper has also run a big articles describing the distressing experiences of parents of children who have been effectively taken by the cult, such as Tess Hackett who featured on the cover of their Weekend magazine. </a:t>
            </a:r>
          </a:p>
          <a:p>
            <a:endParaRPr lang="en-US" dirty="0"/>
          </a:p>
          <a:p>
            <a:r>
              <a:rPr lang="en-US" dirty="0"/>
              <a:t>I have really just skimmed the surface of all the cases and events here in Australia  relating in relation to this bizarre global scandal. I think you can see why we have been busy just following events as they unfold.</a:t>
            </a:r>
          </a:p>
        </p:txBody>
      </p:sp>
      <p:sp>
        <p:nvSpPr>
          <p:cNvPr id="4" name="Slide Number Placeholder 3"/>
          <p:cNvSpPr>
            <a:spLocks noGrp="1"/>
          </p:cNvSpPr>
          <p:nvPr>
            <p:ph type="sldNum" sz="quarter" idx="5"/>
          </p:nvPr>
        </p:nvSpPr>
        <p:spPr/>
        <p:txBody>
          <a:bodyPr/>
          <a:lstStyle/>
          <a:p>
            <a:fld id="{606A7FF2-BB3C-644E-BCC3-4E6824989C15}" type="slidenum">
              <a:rPr lang="en-US" smtClean="0"/>
              <a:t>13</a:t>
            </a:fld>
            <a:endParaRPr lang="en-US"/>
          </a:p>
        </p:txBody>
      </p:sp>
    </p:spTree>
    <p:extLst>
      <p:ext uri="{BB962C8B-B14F-4D97-AF65-F5344CB8AC3E}">
        <p14:creationId xmlns:p14="http://schemas.microsoft.com/office/powerpoint/2010/main" val="196003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decision in the Federal Court case of Tickle v Giggle was handed down in August 2024. As you may recall this was a case where Roxanne Tickle, the man pictured on the left was refused access to an online networking app called Giggle for Girls, an app designed by </a:t>
            </a:r>
            <a:r>
              <a:rPr lang="en-US" dirty="0" err="1"/>
              <a:t>Sall</a:t>
            </a:r>
            <a:r>
              <a:rPr lang="en-US" dirty="0"/>
              <a:t> Grover (also pictured) to be exclusively for women.</a:t>
            </a:r>
            <a:br>
              <a:rPr lang="en-US" dirty="0"/>
            </a:br>
            <a:endParaRPr lang="en-US" dirty="0"/>
          </a:p>
          <a:p>
            <a:r>
              <a:rPr lang="en-US" dirty="0"/>
              <a:t>Unfortunately Justice Bromwich of the Federal Court accepted the submissions of our Sex Discrimination Commissioner, Anna Cody (pictured at the bottom of the slide) who claims that sex is not biological, not binary and can be changed. Accordingly Justice Bromwich accepted </a:t>
            </a:r>
            <a:r>
              <a:rPr lang="en-US" dirty="0" err="1"/>
              <a:t>Mr</a:t>
            </a:r>
            <a:r>
              <a:rPr lang="en-US" dirty="0"/>
              <a:t> Tickle as a woman and found </a:t>
            </a:r>
            <a:r>
              <a:rPr lang="en-US" dirty="0" err="1"/>
              <a:t>Sall</a:t>
            </a:r>
            <a:r>
              <a:rPr lang="en-US" dirty="0"/>
              <a:t> and Giggle had acted unlawfully in excluding him from Giggle. </a:t>
            </a:r>
          </a:p>
          <a:p>
            <a:endParaRPr lang="en-US" dirty="0"/>
          </a:p>
          <a:p>
            <a:r>
              <a:rPr lang="en-US" dirty="0"/>
              <a:t>This is probably the most legally significant outrage of the year and we hope to see this decision overturned shortly as the appeal of this decision is about to be heard in the first week of August. However, it was by no means the only outrage of the year or even that month and I have included a couple of others from that same month, including the Australian Women’s Soccer League Title being won by a team sporting 5 biological men and also the heart breaking news of the Family Court permitting a 12 year old to access puberty blockers.</a:t>
            </a:r>
          </a:p>
        </p:txBody>
      </p:sp>
      <p:sp>
        <p:nvSpPr>
          <p:cNvPr id="4" name="Slide Number Placeholder 3"/>
          <p:cNvSpPr>
            <a:spLocks noGrp="1"/>
          </p:cNvSpPr>
          <p:nvPr>
            <p:ph type="sldNum" sz="quarter" idx="5"/>
          </p:nvPr>
        </p:nvSpPr>
        <p:spPr/>
        <p:txBody>
          <a:bodyPr/>
          <a:lstStyle/>
          <a:p>
            <a:fld id="{606A7FF2-BB3C-644E-BCC3-4E6824989C15}" type="slidenum">
              <a:rPr lang="en-US" smtClean="0"/>
              <a:t>2</a:t>
            </a:fld>
            <a:endParaRPr lang="en-US"/>
          </a:p>
        </p:txBody>
      </p:sp>
    </p:spTree>
    <p:extLst>
      <p:ext uri="{BB962C8B-B14F-4D97-AF65-F5344CB8AC3E}">
        <p14:creationId xmlns:p14="http://schemas.microsoft.com/office/powerpoint/2010/main" val="130165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month of September 2025 Feminist Legal Clinic appeared on behalf the Lesbian Action Group in their case before the Australian Administrative Appeal Tribunal to challenge a decision of the Australian Human Rights Commission to refuse them an exemption to hold lesbian events free of men claiming to be women.</a:t>
            </a:r>
          </a:p>
          <a:p>
            <a:endParaRPr lang="en-US" dirty="0"/>
          </a:p>
          <a:p>
            <a:r>
              <a:rPr lang="en-US" dirty="0"/>
              <a:t>That month we also had the spectacle of our Federal Government through our Minister for Women, Katy Gallagher refusing to even allowing the first reading of a private members Bill to reinstate the definition of man and woman in the Sex Discrimination Act. Another low point for freedom of political expression in this country.</a:t>
            </a:r>
          </a:p>
        </p:txBody>
      </p:sp>
      <p:sp>
        <p:nvSpPr>
          <p:cNvPr id="4" name="Slide Number Placeholder 3"/>
          <p:cNvSpPr>
            <a:spLocks noGrp="1"/>
          </p:cNvSpPr>
          <p:nvPr>
            <p:ph type="sldNum" sz="quarter" idx="5"/>
          </p:nvPr>
        </p:nvSpPr>
        <p:spPr/>
        <p:txBody>
          <a:bodyPr/>
          <a:lstStyle/>
          <a:p>
            <a:fld id="{606A7FF2-BB3C-644E-BCC3-4E6824989C15}" type="slidenum">
              <a:rPr lang="en-US" smtClean="0"/>
              <a:t>3</a:t>
            </a:fld>
            <a:endParaRPr lang="en-US"/>
          </a:p>
        </p:txBody>
      </p:sp>
    </p:spTree>
    <p:extLst>
      <p:ext uri="{BB962C8B-B14F-4D97-AF65-F5344CB8AC3E}">
        <p14:creationId xmlns:p14="http://schemas.microsoft.com/office/powerpoint/2010/main" val="67473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stark contrast,  independent NSW MPs Alex Greenwich’s so-called Equality Bill was fast tracked through parliament making extensive changes to a range of legislation, removing the requirement for surgery in order to change one’s birth certificate, easing the pathway for parental recognition of babies obtained through unlawful overseas surrogacy arrangements, making it a domestic violence offence to out someone’s transgender status and removing the remaining restraints on pimping.</a:t>
            </a:r>
          </a:p>
        </p:txBody>
      </p:sp>
      <p:sp>
        <p:nvSpPr>
          <p:cNvPr id="4" name="Slide Number Placeholder 3"/>
          <p:cNvSpPr>
            <a:spLocks noGrp="1"/>
          </p:cNvSpPr>
          <p:nvPr>
            <p:ph type="sldNum" sz="quarter" idx="5"/>
          </p:nvPr>
        </p:nvSpPr>
        <p:spPr/>
        <p:txBody>
          <a:bodyPr/>
          <a:lstStyle/>
          <a:p>
            <a:fld id="{606A7FF2-BB3C-644E-BCC3-4E6824989C15}" type="slidenum">
              <a:rPr lang="en-US" smtClean="0"/>
              <a:t>4</a:t>
            </a:fld>
            <a:endParaRPr lang="en-US"/>
          </a:p>
        </p:txBody>
      </p:sp>
    </p:spTree>
    <p:extLst>
      <p:ext uri="{BB962C8B-B14F-4D97-AF65-F5344CB8AC3E}">
        <p14:creationId xmlns:p14="http://schemas.microsoft.com/office/powerpoint/2010/main" val="333816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outrages continued with this man in the blue dress receiving a financial settlement for having been denied access to hormones while in custody. I don’t have many details on this case but it speaks for itself.</a:t>
            </a:r>
          </a:p>
          <a:p>
            <a:endParaRPr lang="en-US" dirty="0"/>
          </a:p>
          <a:p>
            <a:r>
              <a:rPr lang="en-US" dirty="0"/>
              <a:t>On the positive side of things psychologist Dianna Kenny published the first Australian book and child and adolescent transgender crisis. </a:t>
            </a:r>
          </a:p>
        </p:txBody>
      </p:sp>
      <p:sp>
        <p:nvSpPr>
          <p:cNvPr id="4" name="Slide Number Placeholder 3"/>
          <p:cNvSpPr>
            <a:spLocks noGrp="1"/>
          </p:cNvSpPr>
          <p:nvPr>
            <p:ph type="sldNum" sz="quarter" idx="5"/>
          </p:nvPr>
        </p:nvSpPr>
        <p:spPr/>
        <p:txBody>
          <a:bodyPr/>
          <a:lstStyle/>
          <a:p>
            <a:fld id="{606A7FF2-BB3C-644E-BCC3-4E6824989C15}" type="slidenum">
              <a:rPr lang="en-US" smtClean="0"/>
              <a:t>5</a:t>
            </a:fld>
            <a:endParaRPr lang="en-US"/>
          </a:p>
        </p:txBody>
      </p:sp>
    </p:spTree>
    <p:extLst>
      <p:ext uri="{BB962C8B-B14F-4D97-AF65-F5344CB8AC3E}">
        <p14:creationId xmlns:p14="http://schemas.microsoft.com/office/powerpoint/2010/main" val="134113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really happy news was when politician Moira Deeming won her case against John </a:t>
            </a:r>
            <a:r>
              <a:rPr lang="en-US" dirty="0" err="1"/>
              <a:t>Pessuto</a:t>
            </a:r>
            <a:r>
              <a:rPr lang="en-US" dirty="0"/>
              <a:t>, the leader of the Victorian Liberal Party who had defamed her for participating in </a:t>
            </a:r>
            <a:r>
              <a:rPr lang="en-US" dirty="0" err="1"/>
              <a:t>Posie</a:t>
            </a:r>
            <a:r>
              <a:rPr lang="en-US" dirty="0"/>
              <a:t> Parker’s Let Women Speak rally at Parliament House. He claimed that </a:t>
            </a:r>
            <a:r>
              <a:rPr lang="en-US" dirty="0" err="1"/>
              <a:t>Ms</a:t>
            </a:r>
            <a:r>
              <a:rPr lang="en-US" dirty="0"/>
              <a:t> Deeming was aligned with neo-Nazis and was unfit to serve as a parliamentarian resulting in her expulsion from the party. </a:t>
            </a:r>
            <a:r>
              <a:rPr lang="en-US" dirty="0" err="1"/>
              <a:t>Ms</a:t>
            </a:r>
            <a:r>
              <a:rPr lang="en-US" dirty="0"/>
              <a:t> Deeming has now been </a:t>
            </a:r>
            <a:r>
              <a:rPr lang="en-US" dirty="0" err="1"/>
              <a:t>resinstated</a:t>
            </a:r>
            <a:r>
              <a:rPr lang="en-US" dirty="0"/>
              <a:t> </a:t>
            </a:r>
            <a:r>
              <a:rPr lang="en-US" dirty="0" err="1"/>
              <a:t>Pessuto</a:t>
            </a:r>
            <a:r>
              <a:rPr lang="en-US" dirty="0"/>
              <a:t> was ordered to pay her $300,000 in damages as well as her costs. Frustratingly the Liberal Party has since agreed to lend him the costs, saving him from bankruptcy and therefore preserving his position as a parliamentarian.</a:t>
            </a:r>
          </a:p>
        </p:txBody>
      </p:sp>
      <p:sp>
        <p:nvSpPr>
          <p:cNvPr id="4" name="Slide Number Placeholder 3"/>
          <p:cNvSpPr>
            <a:spLocks noGrp="1"/>
          </p:cNvSpPr>
          <p:nvPr>
            <p:ph type="sldNum" sz="quarter" idx="5"/>
          </p:nvPr>
        </p:nvSpPr>
        <p:spPr/>
        <p:txBody>
          <a:bodyPr/>
          <a:lstStyle/>
          <a:p>
            <a:fld id="{606A7FF2-BB3C-644E-BCC3-4E6824989C15}" type="slidenum">
              <a:rPr lang="en-US" smtClean="0"/>
              <a:t>6</a:t>
            </a:fld>
            <a:endParaRPr lang="en-US"/>
          </a:p>
        </p:txBody>
      </p:sp>
    </p:spTree>
    <p:extLst>
      <p:ext uri="{BB962C8B-B14F-4D97-AF65-F5344CB8AC3E}">
        <p14:creationId xmlns:p14="http://schemas.microsoft.com/office/powerpoint/2010/main" val="249858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another disappointment, in January the Administrative Appeals Tribunal handed down its decision in the Lesbian Action Group case – again a disappointing decision that relied on the defective reasoning of Bromwich in the Tickle v Giggle case.</a:t>
            </a:r>
          </a:p>
          <a:p>
            <a:endParaRPr lang="en-US" dirty="0"/>
          </a:p>
          <a:p>
            <a:r>
              <a:rPr lang="en-US" dirty="0"/>
              <a:t>Axe wielding Evie Amati was released from jail on parole after 8 years despite having narrowly missed murdering several customers unfortunate enough to have been in a 7-11 when he arrived in a temper with his axe. There has been minimal reporting on this and most members of the public remain unaware that this lunatic was a male, not a woman. I am unsure whether he is maintaining his female identity, since I gather he experienced a hard time from fellow inmates in the women’s prison and had apparently asked to be transferred out of there.</a:t>
            </a:r>
          </a:p>
          <a:p>
            <a:endParaRPr lang="en-US" dirty="0"/>
          </a:p>
          <a:p>
            <a:r>
              <a:rPr lang="en-US" dirty="0"/>
              <a:t>There was another disappointing decision in the Family Court, this time by Justice Tree allowing yet another child to be treated with hormones. But on the positive side Queensland announced a review into the treatment of children with hormones which is currently open for submissions. The Federal Government, no doubt sensing this could hot up into an election issue, also ordered a review of the treatment guidelines for trans and gender diverse children.</a:t>
            </a:r>
          </a:p>
        </p:txBody>
      </p:sp>
      <p:sp>
        <p:nvSpPr>
          <p:cNvPr id="4" name="Slide Number Placeholder 3"/>
          <p:cNvSpPr>
            <a:spLocks noGrp="1"/>
          </p:cNvSpPr>
          <p:nvPr>
            <p:ph type="sldNum" sz="quarter" idx="5"/>
          </p:nvPr>
        </p:nvSpPr>
        <p:spPr/>
        <p:txBody>
          <a:bodyPr/>
          <a:lstStyle/>
          <a:p>
            <a:fld id="{606A7FF2-BB3C-644E-BCC3-4E6824989C15}" type="slidenum">
              <a:rPr lang="en-US" smtClean="0"/>
              <a:t>7</a:t>
            </a:fld>
            <a:endParaRPr lang="en-US"/>
          </a:p>
        </p:txBody>
      </p:sp>
    </p:spTree>
    <p:extLst>
      <p:ext uri="{BB962C8B-B14F-4D97-AF65-F5344CB8AC3E}">
        <p14:creationId xmlns:p14="http://schemas.microsoft.com/office/powerpoint/2010/main" val="82274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NSW Independent MP, handed an “Woman of the Year” award to a male. Meanwhile women campaigning to retain sex-based rights are increasingly pursued legally with trans activists seeking apprehended violence orders to silence them. These laws originally designed to protect women from male violence are increasingly now weaponized against them by men. </a:t>
            </a:r>
          </a:p>
        </p:txBody>
      </p:sp>
      <p:sp>
        <p:nvSpPr>
          <p:cNvPr id="4" name="Slide Number Placeholder 3"/>
          <p:cNvSpPr>
            <a:spLocks noGrp="1"/>
          </p:cNvSpPr>
          <p:nvPr>
            <p:ph type="sldNum" sz="quarter" idx="5"/>
          </p:nvPr>
        </p:nvSpPr>
        <p:spPr/>
        <p:txBody>
          <a:bodyPr/>
          <a:lstStyle/>
          <a:p>
            <a:fld id="{606A7FF2-BB3C-644E-BCC3-4E6824989C15}" type="slidenum">
              <a:rPr lang="en-US" smtClean="0"/>
              <a:t>8</a:t>
            </a:fld>
            <a:endParaRPr lang="en-US"/>
          </a:p>
        </p:txBody>
      </p:sp>
    </p:spTree>
    <p:extLst>
      <p:ext uri="{BB962C8B-B14F-4D97-AF65-F5344CB8AC3E}">
        <p14:creationId xmlns:p14="http://schemas.microsoft.com/office/powerpoint/2010/main" val="381147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had some good news again in March with our </a:t>
            </a:r>
            <a:r>
              <a:rPr lang="en-US" dirty="0" err="1"/>
              <a:t>eSafety</a:t>
            </a:r>
            <a:r>
              <a:rPr lang="en-US" dirty="0"/>
              <a:t> Commissioner being suitably admonished in several cases, for using unlawful means to issue take down notices to those who used social media to question, gender ideology. Those who received her dodgy notices had </a:t>
            </a:r>
            <a:r>
              <a:rPr lang="en-US" dirty="0" err="1"/>
              <a:t>commited</a:t>
            </a:r>
            <a:r>
              <a:rPr lang="en-US" dirty="0"/>
              <a:t> transgressions like questioning having a queer club in a primary school or stating that men can’t breastfeed. </a:t>
            </a:r>
            <a:r>
              <a:rPr lang="en-US" dirty="0" err="1"/>
              <a:t>Fotrtunately</a:t>
            </a:r>
            <a:r>
              <a:rPr lang="en-US" dirty="0"/>
              <a:t> ,for us all Elon Musk has the deep pockets necessary to challenge this kind of oppressive conduct.</a:t>
            </a:r>
          </a:p>
        </p:txBody>
      </p:sp>
      <p:sp>
        <p:nvSpPr>
          <p:cNvPr id="4" name="Slide Number Placeholder 3"/>
          <p:cNvSpPr>
            <a:spLocks noGrp="1"/>
          </p:cNvSpPr>
          <p:nvPr>
            <p:ph type="sldNum" sz="quarter" idx="5"/>
          </p:nvPr>
        </p:nvSpPr>
        <p:spPr/>
        <p:txBody>
          <a:bodyPr/>
          <a:lstStyle/>
          <a:p>
            <a:fld id="{606A7FF2-BB3C-644E-BCC3-4E6824989C15}" type="slidenum">
              <a:rPr lang="en-US" smtClean="0"/>
              <a:t>9</a:t>
            </a:fld>
            <a:endParaRPr lang="en-US"/>
          </a:p>
        </p:txBody>
      </p:sp>
    </p:spTree>
    <p:extLst>
      <p:ext uri="{BB962C8B-B14F-4D97-AF65-F5344CB8AC3E}">
        <p14:creationId xmlns:p14="http://schemas.microsoft.com/office/powerpoint/2010/main" val="89281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8459-D43E-7449-9A16-9787433524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5A209-C418-9C4D-8651-2C4A9C46C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7E48BF-CB38-D04F-8F4C-8E233DD34638}"/>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5" name="Footer Placeholder 4">
            <a:extLst>
              <a:ext uri="{FF2B5EF4-FFF2-40B4-BE49-F238E27FC236}">
                <a16:creationId xmlns:a16="http://schemas.microsoft.com/office/drawing/2014/main" id="{0E97089B-CB31-0F41-9C84-278C28231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34458-5D43-8F41-B8E1-E232E574781B}"/>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2849757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C9687-F969-F244-9ABE-5CDF74E1D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CC8E6A-9722-5B40-997C-E3338BC0CC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9A23-E352-3C46-8001-1D08472DCC38}"/>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5" name="Footer Placeholder 4">
            <a:extLst>
              <a:ext uri="{FF2B5EF4-FFF2-40B4-BE49-F238E27FC236}">
                <a16:creationId xmlns:a16="http://schemas.microsoft.com/office/drawing/2014/main" id="{26B1AC09-86A1-CC4B-BB4E-823C004C5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0961F-7C75-3549-BADE-2E3E6AFA5825}"/>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184507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508AD-018F-0E47-9715-6E72AC5BA8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C1845-432A-1649-B5B2-3CE4BBA6C3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C414A-CB64-A24C-A6B5-804D75C62A7C}"/>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5" name="Footer Placeholder 4">
            <a:extLst>
              <a:ext uri="{FF2B5EF4-FFF2-40B4-BE49-F238E27FC236}">
                <a16:creationId xmlns:a16="http://schemas.microsoft.com/office/drawing/2014/main" id="{96241DEC-E661-D74F-B7BC-31C8E5524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4C3DA-C2BF-F24E-B759-4240B726C094}"/>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3726353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35E1-E811-7846-8FEB-A45274D9E8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B85CA6-E045-6440-937D-5BB5DFA3D2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0EE57-8CC9-8849-BAA2-E945CC043B05}"/>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5" name="Footer Placeholder 4">
            <a:extLst>
              <a:ext uri="{FF2B5EF4-FFF2-40B4-BE49-F238E27FC236}">
                <a16:creationId xmlns:a16="http://schemas.microsoft.com/office/drawing/2014/main" id="{A11C46A7-B217-434F-8195-88EC4FF7D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5A953-F436-D844-9BDD-DB9591AABDD0}"/>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111361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608C-0863-B141-85CB-A1211E4265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0B18C-D810-624C-A687-A561CFD1B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59766A-903E-1648-8B25-094A9C8C2A15}"/>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5" name="Footer Placeholder 4">
            <a:extLst>
              <a:ext uri="{FF2B5EF4-FFF2-40B4-BE49-F238E27FC236}">
                <a16:creationId xmlns:a16="http://schemas.microsoft.com/office/drawing/2014/main" id="{C34C2552-B88D-CC42-BD40-32353C8C3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B5715-6ED2-4944-A525-7EB8828B3D6D}"/>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142273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31B-1F6A-924E-A4BA-AC46186661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FF3822-4D32-714C-86C9-9D4C3936CB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416B8D-C4D1-5C48-BBF3-08EEC73ED4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81BF4F-4372-A442-9CE2-7AF0E8021E9F}"/>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6" name="Footer Placeholder 5">
            <a:extLst>
              <a:ext uri="{FF2B5EF4-FFF2-40B4-BE49-F238E27FC236}">
                <a16:creationId xmlns:a16="http://schemas.microsoft.com/office/drawing/2014/main" id="{F6A45A31-E477-694C-8435-31AC7AEEE8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0A538-CB49-D94A-85CA-72F1AD41BA44}"/>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402862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4E84-5D15-0640-8C7A-8F8463109C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32E8F-BD01-944A-91DF-C1BEC3631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D834AC-8ECA-D144-8A3D-50C86928E8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462C6B-7B4F-C04D-93E8-18C7B4A40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002AE7-8358-3D41-9FD0-31CE654BEA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3DE591-4F39-594C-B4D6-4370A2C52456}"/>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8" name="Footer Placeholder 7">
            <a:extLst>
              <a:ext uri="{FF2B5EF4-FFF2-40B4-BE49-F238E27FC236}">
                <a16:creationId xmlns:a16="http://schemas.microsoft.com/office/drawing/2014/main" id="{7351073E-B206-F146-9EAB-87F90A9A91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86879E-351B-1E48-AEEC-8CD25989C383}"/>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3393627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1C33-BB9D-DB46-B823-D3975B482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2E31F0-EB1B-F143-8DC6-9326CFCA35CA}"/>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4" name="Footer Placeholder 3">
            <a:extLst>
              <a:ext uri="{FF2B5EF4-FFF2-40B4-BE49-F238E27FC236}">
                <a16:creationId xmlns:a16="http://schemas.microsoft.com/office/drawing/2014/main" id="{E0719FE9-3C8A-094F-877A-2281884C4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7BB03F-1B84-6546-A987-2D8702AB3F05}"/>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275189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BCEE7-EBAE-3445-9831-729DE1388C79}"/>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3" name="Footer Placeholder 2">
            <a:extLst>
              <a:ext uri="{FF2B5EF4-FFF2-40B4-BE49-F238E27FC236}">
                <a16:creationId xmlns:a16="http://schemas.microsoft.com/office/drawing/2014/main" id="{F2E7EACC-564A-2548-A4B3-86D44D07A7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6B60FE-27F4-934D-8A19-622DC7C2411C}"/>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146839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4CAC-AC41-9E4A-8E5C-AB3C687F6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0599AD-936D-2943-93D0-8B6949364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72EACB-4A11-8D4F-8B25-15140CF52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007723-916F-A141-8A14-26DDEBDA4617}"/>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6" name="Footer Placeholder 5">
            <a:extLst>
              <a:ext uri="{FF2B5EF4-FFF2-40B4-BE49-F238E27FC236}">
                <a16:creationId xmlns:a16="http://schemas.microsoft.com/office/drawing/2014/main" id="{1082B092-07F6-FB4D-82B4-1C98174B3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54ABF-428F-7C4A-AC84-DDF32B4660AD}"/>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37764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EACF-411A-9247-ADEF-19603E807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5E79E2-732B-3E45-954A-849851FB3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797D7-CACF-DB40-B109-B079B03939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04AA92-F6CF-8B49-B508-33533529BDF1}"/>
              </a:ext>
            </a:extLst>
          </p:cNvPr>
          <p:cNvSpPr>
            <a:spLocks noGrp="1"/>
          </p:cNvSpPr>
          <p:nvPr>
            <p:ph type="dt" sz="half" idx="10"/>
          </p:nvPr>
        </p:nvSpPr>
        <p:spPr/>
        <p:txBody>
          <a:bodyPr/>
          <a:lstStyle/>
          <a:p>
            <a:fld id="{717C541E-E1E2-7842-9A7B-18D085507473}" type="datetimeFigureOut">
              <a:rPr lang="en-US" smtClean="0"/>
              <a:t>7/26/25</a:t>
            </a:fld>
            <a:endParaRPr lang="en-US"/>
          </a:p>
        </p:txBody>
      </p:sp>
      <p:sp>
        <p:nvSpPr>
          <p:cNvPr id="6" name="Footer Placeholder 5">
            <a:extLst>
              <a:ext uri="{FF2B5EF4-FFF2-40B4-BE49-F238E27FC236}">
                <a16:creationId xmlns:a16="http://schemas.microsoft.com/office/drawing/2014/main" id="{DF34C4EB-BEBE-ED45-B15F-31C414516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8C8A06-B56B-B544-8E9A-D05840972161}"/>
              </a:ext>
            </a:extLst>
          </p:cNvPr>
          <p:cNvSpPr>
            <a:spLocks noGrp="1"/>
          </p:cNvSpPr>
          <p:nvPr>
            <p:ph type="sldNum" sz="quarter" idx="12"/>
          </p:nvPr>
        </p:nvSpPr>
        <p:spPr/>
        <p:txBody>
          <a:bodyPr/>
          <a:lstStyle/>
          <a:p>
            <a:fld id="{8D1CE16D-4551-D34A-BA90-0F36667B2432}" type="slidenum">
              <a:rPr lang="en-US" smtClean="0"/>
              <a:t>‹#›</a:t>
            </a:fld>
            <a:endParaRPr lang="en-US"/>
          </a:p>
        </p:txBody>
      </p:sp>
    </p:spTree>
    <p:extLst>
      <p:ext uri="{BB962C8B-B14F-4D97-AF65-F5344CB8AC3E}">
        <p14:creationId xmlns:p14="http://schemas.microsoft.com/office/powerpoint/2010/main" val="164657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0A0CE-30BD-5740-83DE-F3E3AE981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D36197-5EAE-514A-B0C9-F515A2D28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35AB4-F290-6044-A2DB-5D2AF39DE1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C541E-E1E2-7842-9A7B-18D085507473}" type="datetimeFigureOut">
              <a:rPr lang="en-US" smtClean="0"/>
              <a:t>7/26/25</a:t>
            </a:fld>
            <a:endParaRPr lang="en-US"/>
          </a:p>
        </p:txBody>
      </p:sp>
      <p:sp>
        <p:nvSpPr>
          <p:cNvPr id="5" name="Footer Placeholder 4">
            <a:extLst>
              <a:ext uri="{FF2B5EF4-FFF2-40B4-BE49-F238E27FC236}">
                <a16:creationId xmlns:a16="http://schemas.microsoft.com/office/drawing/2014/main" id="{ACB7100A-202F-5D4B-975B-448B7A6F0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7B6D1-E30B-9C42-8F29-9FFAA388D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CE16D-4551-D34A-BA90-0F36667B2432}" type="slidenum">
              <a:rPr lang="en-US" smtClean="0"/>
              <a:t>‹#›</a:t>
            </a:fld>
            <a:endParaRPr lang="en-US"/>
          </a:p>
        </p:txBody>
      </p:sp>
    </p:spTree>
    <p:extLst>
      <p:ext uri="{BB962C8B-B14F-4D97-AF65-F5344CB8AC3E}">
        <p14:creationId xmlns:p14="http://schemas.microsoft.com/office/powerpoint/2010/main" val="4013040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dailydeclaration.org.au/2025/04/18/nsw-churches-defy-conversion-practices-ba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feministlegal.org/aussie-womens-rights-campaigner-hit-with-apprehended-violence-order-by-trans-identified-male-shes-never-met-reduxx/"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austlii.edu.au/cgi-bin/viewdoc/au/cases/cth/ARTA/2025/59.html?context=1;query=esafety;mask_path=au/cases/cth/ARTA"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EC22-26B0-1A42-A27E-7B2CCCC74D1E}"/>
              </a:ext>
            </a:extLst>
          </p:cNvPr>
          <p:cNvSpPr>
            <a:spLocks noGrp="1"/>
          </p:cNvSpPr>
          <p:nvPr>
            <p:ph type="ctrTitle"/>
          </p:nvPr>
        </p:nvSpPr>
        <p:spPr/>
        <p:txBody>
          <a:bodyPr/>
          <a:lstStyle/>
          <a:p>
            <a:r>
              <a:rPr lang="en-US" dirty="0"/>
              <a:t>Update from Australia</a:t>
            </a:r>
          </a:p>
        </p:txBody>
      </p:sp>
      <p:sp>
        <p:nvSpPr>
          <p:cNvPr id="3" name="Subtitle 2">
            <a:extLst>
              <a:ext uri="{FF2B5EF4-FFF2-40B4-BE49-F238E27FC236}">
                <a16:creationId xmlns:a16="http://schemas.microsoft.com/office/drawing/2014/main" id="{D85E5747-34A4-7F40-9E45-52C9FB20656F}"/>
              </a:ext>
            </a:extLst>
          </p:cNvPr>
          <p:cNvSpPr>
            <a:spLocks noGrp="1"/>
          </p:cNvSpPr>
          <p:nvPr>
            <p:ph type="subTitle" idx="1"/>
          </p:nvPr>
        </p:nvSpPr>
        <p:spPr>
          <a:xfrm>
            <a:off x="1524000" y="3416082"/>
            <a:ext cx="9144000" cy="1051936"/>
          </a:xfrm>
        </p:spPr>
        <p:txBody>
          <a:bodyPr>
            <a:normAutofit/>
          </a:bodyPr>
          <a:lstStyle/>
          <a:p>
            <a:r>
              <a:rPr lang="en-US" dirty="0"/>
              <a:t>Feminist Legal Clinic</a:t>
            </a:r>
          </a:p>
          <a:p>
            <a:r>
              <a:rPr lang="en-US" dirty="0"/>
              <a:t>WDI Conference 26 July 2025</a:t>
            </a:r>
          </a:p>
        </p:txBody>
      </p:sp>
      <p:pic>
        <p:nvPicPr>
          <p:cNvPr id="4" name="Content Placeholder 8">
            <a:extLst>
              <a:ext uri="{FF2B5EF4-FFF2-40B4-BE49-F238E27FC236}">
                <a16:creationId xmlns:a16="http://schemas.microsoft.com/office/drawing/2014/main" id="{37D7F53C-BC4B-2242-8952-E82A6E662CED}"/>
              </a:ext>
            </a:extLst>
          </p:cNvPr>
          <p:cNvPicPr>
            <a:picLocks noChangeAspect="1"/>
          </p:cNvPicPr>
          <p:nvPr/>
        </p:nvPicPr>
        <p:blipFill>
          <a:blip r:embed="rId3"/>
          <a:stretch>
            <a:fillRect/>
          </a:stretch>
        </p:blipFill>
        <p:spPr>
          <a:xfrm>
            <a:off x="4136319" y="4433544"/>
            <a:ext cx="3919362" cy="2204641"/>
          </a:xfrm>
          <a:prstGeom prst="rect">
            <a:avLst/>
          </a:prstGeom>
        </p:spPr>
      </p:pic>
      <p:pic>
        <p:nvPicPr>
          <p:cNvPr id="5" name="Picture 4">
            <a:extLst>
              <a:ext uri="{FF2B5EF4-FFF2-40B4-BE49-F238E27FC236}">
                <a16:creationId xmlns:a16="http://schemas.microsoft.com/office/drawing/2014/main" id="{7CF8CF19-7314-2F44-891B-53D194ECBABB}"/>
              </a:ext>
            </a:extLst>
          </p:cNvPr>
          <p:cNvPicPr>
            <a:picLocks noChangeAspect="1"/>
          </p:cNvPicPr>
          <p:nvPr/>
        </p:nvPicPr>
        <p:blipFill>
          <a:blip r:embed="rId4"/>
          <a:stretch>
            <a:fillRect/>
          </a:stretch>
        </p:blipFill>
        <p:spPr>
          <a:xfrm>
            <a:off x="197688" y="157163"/>
            <a:ext cx="4402887" cy="2300864"/>
          </a:xfrm>
          <a:prstGeom prst="rect">
            <a:avLst/>
          </a:prstGeom>
        </p:spPr>
      </p:pic>
      <p:pic>
        <p:nvPicPr>
          <p:cNvPr id="6" name="Picture 5">
            <a:extLst>
              <a:ext uri="{FF2B5EF4-FFF2-40B4-BE49-F238E27FC236}">
                <a16:creationId xmlns:a16="http://schemas.microsoft.com/office/drawing/2014/main" id="{76C151EB-1189-B94A-91F0-5BD8EDE54D58}"/>
              </a:ext>
            </a:extLst>
          </p:cNvPr>
          <p:cNvPicPr>
            <a:picLocks noChangeAspect="1"/>
          </p:cNvPicPr>
          <p:nvPr/>
        </p:nvPicPr>
        <p:blipFill>
          <a:blip r:embed="rId5"/>
          <a:stretch>
            <a:fillRect/>
          </a:stretch>
        </p:blipFill>
        <p:spPr>
          <a:xfrm>
            <a:off x="197688" y="3423227"/>
            <a:ext cx="3323998" cy="3323998"/>
          </a:xfrm>
          <a:prstGeom prst="rect">
            <a:avLst/>
          </a:prstGeom>
        </p:spPr>
      </p:pic>
      <p:pic>
        <p:nvPicPr>
          <p:cNvPr id="9" name="Picture 8">
            <a:extLst>
              <a:ext uri="{FF2B5EF4-FFF2-40B4-BE49-F238E27FC236}">
                <a16:creationId xmlns:a16="http://schemas.microsoft.com/office/drawing/2014/main" id="{416CB4E9-C73F-774C-88D9-601022C316B6}"/>
              </a:ext>
            </a:extLst>
          </p:cNvPr>
          <p:cNvPicPr>
            <a:picLocks noChangeAspect="1"/>
          </p:cNvPicPr>
          <p:nvPr/>
        </p:nvPicPr>
        <p:blipFill>
          <a:blip r:embed="rId6"/>
          <a:stretch>
            <a:fillRect/>
          </a:stretch>
        </p:blipFill>
        <p:spPr>
          <a:xfrm>
            <a:off x="5861322" y="68264"/>
            <a:ext cx="2014537" cy="2518171"/>
          </a:xfrm>
          <a:prstGeom prst="rect">
            <a:avLst/>
          </a:prstGeom>
        </p:spPr>
      </p:pic>
      <p:pic>
        <p:nvPicPr>
          <p:cNvPr id="10" name="Picture 9">
            <a:extLst>
              <a:ext uri="{FF2B5EF4-FFF2-40B4-BE49-F238E27FC236}">
                <a16:creationId xmlns:a16="http://schemas.microsoft.com/office/drawing/2014/main" id="{52B170A9-AAC0-A14E-9BB9-5CFA694CF8DB}"/>
              </a:ext>
            </a:extLst>
          </p:cNvPr>
          <p:cNvPicPr>
            <a:picLocks noChangeAspect="1"/>
          </p:cNvPicPr>
          <p:nvPr/>
        </p:nvPicPr>
        <p:blipFill>
          <a:blip r:embed="rId7"/>
          <a:stretch>
            <a:fillRect/>
          </a:stretch>
        </p:blipFill>
        <p:spPr>
          <a:xfrm>
            <a:off x="9315449" y="68264"/>
            <a:ext cx="2792141" cy="2792141"/>
          </a:xfrm>
          <a:prstGeom prst="rect">
            <a:avLst/>
          </a:prstGeom>
        </p:spPr>
      </p:pic>
      <p:pic>
        <p:nvPicPr>
          <p:cNvPr id="11" name="Picture 10">
            <a:extLst>
              <a:ext uri="{FF2B5EF4-FFF2-40B4-BE49-F238E27FC236}">
                <a16:creationId xmlns:a16="http://schemas.microsoft.com/office/drawing/2014/main" id="{64687EF4-1681-9948-B5B2-84C6F1E22D54}"/>
              </a:ext>
            </a:extLst>
          </p:cNvPr>
          <p:cNvPicPr>
            <a:picLocks noChangeAspect="1"/>
          </p:cNvPicPr>
          <p:nvPr/>
        </p:nvPicPr>
        <p:blipFill>
          <a:blip r:embed="rId8"/>
          <a:stretch>
            <a:fillRect/>
          </a:stretch>
        </p:blipFill>
        <p:spPr>
          <a:xfrm>
            <a:off x="9144000" y="3509963"/>
            <a:ext cx="2528087" cy="3128821"/>
          </a:xfrm>
          <a:prstGeom prst="rect">
            <a:avLst/>
          </a:prstGeom>
        </p:spPr>
      </p:pic>
    </p:spTree>
    <p:extLst>
      <p:ext uri="{BB962C8B-B14F-4D97-AF65-F5344CB8AC3E}">
        <p14:creationId xmlns:p14="http://schemas.microsoft.com/office/powerpoint/2010/main" val="343782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C4BB-F0DD-574E-A184-2D0640D50533}"/>
              </a:ext>
            </a:extLst>
          </p:cNvPr>
          <p:cNvSpPr>
            <a:spLocks noGrp="1"/>
          </p:cNvSpPr>
          <p:nvPr>
            <p:ph type="title"/>
          </p:nvPr>
        </p:nvSpPr>
        <p:spPr>
          <a:xfrm>
            <a:off x="0" y="0"/>
            <a:ext cx="12192000" cy="1325563"/>
          </a:xfrm>
        </p:spPr>
        <p:txBody>
          <a:bodyPr/>
          <a:lstStyle/>
          <a:p>
            <a:r>
              <a:rPr lang="en-US" b="1" dirty="0"/>
              <a:t>April 2025 –Family Law case </a:t>
            </a:r>
            <a:r>
              <a:rPr lang="en-US" b="1" i="1" dirty="0"/>
              <a:t>Re Devin - </a:t>
            </a:r>
            <a:r>
              <a:rPr lang="en-US" b="1" dirty="0"/>
              <a:t>reality check</a:t>
            </a:r>
            <a:endParaRPr lang="en-US" b="1" i="1" dirty="0"/>
          </a:p>
        </p:txBody>
      </p:sp>
      <p:sp>
        <p:nvSpPr>
          <p:cNvPr id="3" name="Content Placeholder 2">
            <a:extLst>
              <a:ext uri="{FF2B5EF4-FFF2-40B4-BE49-F238E27FC236}">
                <a16:creationId xmlns:a16="http://schemas.microsoft.com/office/drawing/2014/main" id="{F081ACFE-2523-F54B-93B3-11A8CDB92C10}"/>
              </a:ext>
            </a:extLst>
          </p:cNvPr>
          <p:cNvSpPr>
            <a:spLocks noGrp="1"/>
          </p:cNvSpPr>
          <p:nvPr>
            <p:ph sz="half" idx="1"/>
          </p:nvPr>
        </p:nvSpPr>
        <p:spPr>
          <a:xfrm>
            <a:off x="838200" y="1325563"/>
            <a:ext cx="5181600" cy="4851400"/>
          </a:xfrm>
        </p:spPr>
        <p:txBody>
          <a:bodyPr>
            <a:normAutofit/>
          </a:bodyPr>
          <a:lstStyle/>
          <a:p>
            <a:endParaRPr lang="en-AU" b="1" dirty="0"/>
          </a:p>
          <a:p>
            <a:endParaRPr lang="en-US" dirty="0"/>
          </a:p>
        </p:txBody>
      </p:sp>
      <p:sp>
        <p:nvSpPr>
          <p:cNvPr id="4" name="Content Placeholder 3">
            <a:extLst>
              <a:ext uri="{FF2B5EF4-FFF2-40B4-BE49-F238E27FC236}">
                <a16:creationId xmlns:a16="http://schemas.microsoft.com/office/drawing/2014/main" id="{B69E56F5-5369-4D4B-99E8-75B49CEDE4F9}"/>
              </a:ext>
            </a:extLst>
          </p:cNvPr>
          <p:cNvSpPr>
            <a:spLocks noGrp="1"/>
          </p:cNvSpPr>
          <p:nvPr>
            <p:ph sz="half" idx="2"/>
          </p:nvPr>
        </p:nvSpPr>
        <p:spPr>
          <a:xfrm>
            <a:off x="6172200" y="1579418"/>
            <a:ext cx="5181600" cy="4597545"/>
          </a:xfrm>
        </p:spPr>
        <p:txBody>
          <a:bodyPr>
            <a:normAutofit/>
          </a:bodyPr>
          <a:lstStyle/>
          <a:p>
            <a:pPr marL="0" indent="0">
              <a:buNone/>
            </a:pPr>
            <a:endParaRPr lang="en-AU" dirty="0">
              <a:hlinkClick r:id="rId3"/>
            </a:endParaRPr>
          </a:p>
          <a:p>
            <a:pPr marL="0" indent="0">
              <a:buNone/>
            </a:pPr>
            <a:endParaRPr lang="en-AU" dirty="0">
              <a:hlinkClick r:id="rId3"/>
            </a:endParaRPr>
          </a:p>
          <a:p>
            <a:r>
              <a:rPr lang="en-AU" dirty="0"/>
              <a:t>Family Court ruling by Justice Strum ruptured gender ideology and admonishes leading gender affirming doctor Michelle Telfer.</a:t>
            </a:r>
          </a:p>
          <a:p>
            <a:r>
              <a:rPr lang="en-AU" i="1" dirty="0"/>
              <a:t>Outrages</a:t>
            </a:r>
          </a:p>
          <a:p>
            <a:r>
              <a:rPr lang="en-AU" dirty="0"/>
              <a:t>Anti-conversion therapy laws are rolled out</a:t>
            </a:r>
          </a:p>
          <a:p>
            <a:pPr marL="0" indent="0">
              <a:buNone/>
            </a:pPr>
            <a:endParaRPr lang="en-US" dirty="0"/>
          </a:p>
        </p:txBody>
      </p:sp>
      <p:pic>
        <p:nvPicPr>
          <p:cNvPr id="5" name="Picture 4">
            <a:extLst>
              <a:ext uri="{FF2B5EF4-FFF2-40B4-BE49-F238E27FC236}">
                <a16:creationId xmlns:a16="http://schemas.microsoft.com/office/drawing/2014/main" id="{0EB073B1-BD69-3445-A8A0-46F96411A0D4}"/>
              </a:ext>
            </a:extLst>
          </p:cNvPr>
          <p:cNvPicPr>
            <a:picLocks noChangeAspect="1"/>
          </p:cNvPicPr>
          <p:nvPr/>
        </p:nvPicPr>
        <p:blipFill>
          <a:blip r:embed="rId4"/>
          <a:stretch>
            <a:fillRect/>
          </a:stretch>
        </p:blipFill>
        <p:spPr>
          <a:xfrm>
            <a:off x="0" y="1825625"/>
            <a:ext cx="5796257" cy="3850938"/>
          </a:xfrm>
          <a:prstGeom prst="rect">
            <a:avLst/>
          </a:prstGeom>
        </p:spPr>
      </p:pic>
    </p:spTree>
    <p:extLst>
      <p:ext uri="{BB962C8B-B14F-4D97-AF65-F5344CB8AC3E}">
        <p14:creationId xmlns:p14="http://schemas.microsoft.com/office/powerpoint/2010/main" val="40949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2DFCB-781F-E847-A218-0B3187742DCD}"/>
              </a:ext>
            </a:extLst>
          </p:cNvPr>
          <p:cNvSpPr>
            <a:spLocks noGrp="1"/>
          </p:cNvSpPr>
          <p:nvPr>
            <p:ph type="title"/>
          </p:nvPr>
        </p:nvSpPr>
        <p:spPr>
          <a:xfrm>
            <a:off x="0" y="0"/>
            <a:ext cx="12192000" cy="1325563"/>
          </a:xfrm>
        </p:spPr>
        <p:txBody>
          <a:bodyPr/>
          <a:lstStyle/>
          <a:p>
            <a:r>
              <a:rPr lang="en-US" b="1" dirty="0"/>
              <a:t>May 2025 – </a:t>
            </a:r>
            <a:r>
              <a:rPr lang="en-US" b="1" dirty="0" err="1"/>
              <a:t>Detransitioner</a:t>
            </a:r>
            <a:r>
              <a:rPr lang="en-US" b="1" dirty="0"/>
              <a:t> Mel Jeffries sues doctors</a:t>
            </a:r>
          </a:p>
        </p:txBody>
      </p:sp>
      <p:pic>
        <p:nvPicPr>
          <p:cNvPr id="8" name="Content Placeholder 7">
            <a:extLst>
              <a:ext uri="{FF2B5EF4-FFF2-40B4-BE49-F238E27FC236}">
                <a16:creationId xmlns:a16="http://schemas.microsoft.com/office/drawing/2014/main" id="{DF593C05-184E-0D43-A8A4-EBEAEE6B6103}"/>
              </a:ext>
            </a:extLst>
          </p:cNvPr>
          <p:cNvPicPr>
            <a:picLocks noGrp="1" noChangeAspect="1"/>
          </p:cNvPicPr>
          <p:nvPr>
            <p:ph sz="half" idx="1"/>
          </p:nvPr>
        </p:nvPicPr>
        <p:blipFill>
          <a:blip r:embed="rId3"/>
          <a:stretch>
            <a:fillRect/>
          </a:stretch>
        </p:blipFill>
        <p:spPr>
          <a:xfrm>
            <a:off x="291216" y="1325563"/>
            <a:ext cx="6580499" cy="4371975"/>
          </a:xfrm>
          <a:prstGeom prst="rect">
            <a:avLst/>
          </a:prstGeom>
        </p:spPr>
      </p:pic>
      <p:sp>
        <p:nvSpPr>
          <p:cNvPr id="5" name="Content Placeholder 3">
            <a:extLst>
              <a:ext uri="{FF2B5EF4-FFF2-40B4-BE49-F238E27FC236}">
                <a16:creationId xmlns:a16="http://schemas.microsoft.com/office/drawing/2014/main" id="{4E5E352A-0FBD-3B44-B10A-680AFAD4409A}"/>
              </a:ext>
            </a:extLst>
          </p:cNvPr>
          <p:cNvSpPr txBox="1">
            <a:spLocks/>
          </p:cNvSpPr>
          <p:nvPr/>
        </p:nvSpPr>
        <p:spPr>
          <a:xfrm>
            <a:off x="6172200" y="871538"/>
            <a:ext cx="5181600" cy="3232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b="1" dirty="0"/>
          </a:p>
          <a:p>
            <a:endParaRPr lang="en-AU" b="1" dirty="0"/>
          </a:p>
          <a:p>
            <a:endParaRPr lang="en-US" dirty="0"/>
          </a:p>
        </p:txBody>
      </p:sp>
      <p:pic>
        <p:nvPicPr>
          <p:cNvPr id="6" name="Content Placeholder 4">
            <a:extLst>
              <a:ext uri="{FF2B5EF4-FFF2-40B4-BE49-F238E27FC236}">
                <a16:creationId xmlns:a16="http://schemas.microsoft.com/office/drawing/2014/main" id="{F858B385-FEC1-1144-B3D6-BDDBA118BF0E}"/>
              </a:ext>
            </a:extLst>
          </p:cNvPr>
          <p:cNvPicPr>
            <a:picLocks noChangeAspect="1"/>
          </p:cNvPicPr>
          <p:nvPr/>
        </p:nvPicPr>
        <p:blipFill>
          <a:blip r:embed="rId4"/>
          <a:stretch>
            <a:fillRect/>
          </a:stretch>
        </p:blipFill>
        <p:spPr>
          <a:xfrm>
            <a:off x="7430763" y="2043547"/>
            <a:ext cx="4290182" cy="4290182"/>
          </a:xfrm>
          <a:prstGeom prst="rect">
            <a:avLst/>
          </a:prstGeom>
        </p:spPr>
      </p:pic>
      <p:sp>
        <p:nvSpPr>
          <p:cNvPr id="10" name="TextBox 9">
            <a:extLst>
              <a:ext uri="{FF2B5EF4-FFF2-40B4-BE49-F238E27FC236}">
                <a16:creationId xmlns:a16="http://schemas.microsoft.com/office/drawing/2014/main" id="{4F33D6BA-10EF-C84D-A746-7C79A0BD6C83}"/>
              </a:ext>
            </a:extLst>
          </p:cNvPr>
          <p:cNvSpPr txBox="1"/>
          <p:nvPr/>
        </p:nvSpPr>
        <p:spPr>
          <a:xfrm>
            <a:off x="7162931" y="1565564"/>
            <a:ext cx="1762435" cy="369332"/>
          </a:xfrm>
          <a:prstGeom prst="rect">
            <a:avLst/>
          </a:prstGeom>
          <a:noFill/>
        </p:spPr>
        <p:txBody>
          <a:bodyPr wrap="square" rtlCol="0">
            <a:spAutoFit/>
          </a:bodyPr>
          <a:lstStyle/>
          <a:p>
            <a:r>
              <a:rPr lang="en-US" i="1" dirty="0"/>
              <a:t>Other outrages:</a:t>
            </a:r>
          </a:p>
        </p:txBody>
      </p:sp>
    </p:spTree>
    <p:extLst>
      <p:ext uri="{BB962C8B-B14F-4D97-AF65-F5344CB8AC3E}">
        <p14:creationId xmlns:p14="http://schemas.microsoft.com/office/powerpoint/2010/main" val="354568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EAE1-EAF2-9D4A-9326-D16E7941D563}"/>
              </a:ext>
            </a:extLst>
          </p:cNvPr>
          <p:cNvSpPr>
            <a:spLocks noGrp="1"/>
          </p:cNvSpPr>
          <p:nvPr>
            <p:ph type="title"/>
          </p:nvPr>
        </p:nvSpPr>
        <p:spPr>
          <a:xfrm>
            <a:off x="0" y="1"/>
            <a:ext cx="11353800" cy="1385887"/>
          </a:xfrm>
        </p:spPr>
        <p:txBody>
          <a:bodyPr>
            <a:normAutofit fontScale="90000"/>
          </a:bodyPr>
          <a:lstStyle/>
          <a:p>
            <a:r>
              <a:rPr lang="en-US" b="1" dirty="0"/>
              <a:t>June 2025 – Lesbian Action Group granted leave to intervene in </a:t>
            </a:r>
            <a:r>
              <a:rPr lang="en-US" b="1" i="1" dirty="0"/>
              <a:t>Giggle v Tickle</a:t>
            </a:r>
            <a:r>
              <a:rPr lang="en-US" b="1" dirty="0"/>
              <a:t> Federal Court appeal</a:t>
            </a:r>
          </a:p>
        </p:txBody>
      </p:sp>
      <p:pic>
        <p:nvPicPr>
          <p:cNvPr id="5" name="Content Placeholder 4">
            <a:extLst>
              <a:ext uri="{FF2B5EF4-FFF2-40B4-BE49-F238E27FC236}">
                <a16:creationId xmlns:a16="http://schemas.microsoft.com/office/drawing/2014/main" id="{D321D3A3-FFD0-954D-A38D-3B50B3DD17C0}"/>
              </a:ext>
            </a:extLst>
          </p:cNvPr>
          <p:cNvPicPr>
            <a:picLocks noGrp="1" noChangeAspect="1"/>
          </p:cNvPicPr>
          <p:nvPr>
            <p:ph sz="half" idx="1"/>
          </p:nvPr>
        </p:nvPicPr>
        <p:blipFill>
          <a:blip r:embed="rId3"/>
          <a:stretch>
            <a:fillRect/>
          </a:stretch>
        </p:blipFill>
        <p:spPr>
          <a:xfrm>
            <a:off x="2604655" y="1859272"/>
            <a:ext cx="6220690" cy="3550026"/>
          </a:xfrm>
          <a:prstGeom prst="rect">
            <a:avLst/>
          </a:prstGeom>
        </p:spPr>
      </p:pic>
    </p:spTree>
    <p:extLst>
      <p:ext uri="{BB962C8B-B14F-4D97-AF65-F5344CB8AC3E}">
        <p14:creationId xmlns:p14="http://schemas.microsoft.com/office/powerpoint/2010/main" val="155110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6D69D-4C1C-BA41-9CEC-98327BC779E7}"/>
              </a:ext>
            </a:extLst>
          </p:cNvPr>
          <p:cNvSpPr>
            <a:spLocks noGrp="1"/>
          </p:cNvSpPr>
          <p:nvPr>
            <p:ph type="title"/>
          </p:nvPr>
        </p:nvSpPr>
        <p:spPr>
          <a:xfrm>
            <a:off x="0" y="0"/>
            <a:ext cx="12192000" cy="1676401"/>
          </a:xfrm>
        </p:spPr>
        <p:txBody>
          <a:bodyPr>
            <a:normAutofit/>
          </a:bodyPr>
          <a:lstStyle/>
          <a:p>
            <a:r>
              <a:rPr lang="en-US" b="1" dirty="0"/>
              <a:t>July 2025 – Founder of Australian Greens goes public with concerns of Party takeover by transgender cult</a:t>
            </a:r>
          </a:p>
        </p:txBody>
      </p:sp>
      <p:sp>
        <p:nvSpPr>
          <p:cNvPr id="6" name="TextBox 5">
            <a:extLst>
              <a:ext uri="{FF2B5EF4-FFF2-40B4-BE49-F238E27FC236}">
                <a16:creationId xmlns:a16="http://schemas.microsoft.com/office/drawing/2014/main" id="{75FC17F3-A557-F349-BE10-2B54F0C3EA4F}"/>
              </a:ext>
            </a:extLst>
          </p:cNvPr>
          <p:cNvSpPr txBox="1"/>
          <p:nvPr/>
        </p:nvSpPr>
        <p:spPr>
          <a:xfrm>
            <a:off x="171451" y="5057129"/>
            <a:ext cx="6272212" cy="1815882"/>
          </a:xfrm>
          <a:prstGeom prst="rect">
            <a:avLst/>
          </a:prstGeom>
          <a:noFill/>
        </p:spPr>
        <p:txBody>
          <a:bodyPr wrap="square" rtlCol="0">
            <a:spAutoFit/>
          </a:bodyPr>
          <a:lstStyle/>
          <a:p>
            <a:r>
              <a:rPr lang="en-US" sz="2800" dirty="0"/>
              <a:t>Drew Hutton, co-founder of the Australian Greens has gone public with his concerns about the party and has been expelled as a result.</a:t>
            </a:r>
          </a:p>
        </p:txBody>
      </p:sp>
      <p:pic>
        <p:nvPicPr>
          <p:cNvPr id="9" name="Content Placeholder 8">
            <a:extLst>
              <a:ext uri="{FF2B5EF4-FFF2-40B4-BE49-F238E27FC236}">
                <a16:creationId xmlns:a16="http://schemas.microsoft.com/office/drawing/2014/main" id="{DD350BB4-FA0D-A04E-9296-5F0FC2FBD65E}"/>
              </a:ext>
            </a:extLst>
          </p:cNvPr>
          <p:cNvPicPr>
            <a:picLocks noGrp="1" noChangeAspect="1"/>
          </p:cNvPicPr>
          <p:nvPr>
            <p:ph sz="half" idx="1"/>
          </p:nvPr>
        </p:nvPicPr>
        <p:blipFill>
          <a:blip r:embed="rId3"/>
          <a:stretch>
            <a:fillRect/>
          </a:stretch>
        </p:blipFill>
        <p:spPr>
          <a:xfrm>
            <a:off x="171451" y="1520791"/>
            <a:ext cx="6122811" cy="3444081"/>
          </a:xfrm>
          <a:prstGeom prst="rect">
            <a:avLst/>
          </a:prstGeom>
        </p:spPr>
      </p:pic>
      <p:pic>
        <p:nvPicPr>
          <p:cNvPr id="10" name="Picture 9">
            <a:extLst>
              <a:ext uri="{FF2B5EF4-FFF2-40B4-BE49-F238E27FC236}">
                <a16:creationId xmlns:a16="http://schemas.microsoft.com/office/drawing/2014/main" id="{5A0C181D-B9C8-0941-9A86-17C8C2A5F14D}"/>
              </a:ext>
            </a:extLst>
          </p:cNvPr>
          <p:cNvPicPr>
            <a:picLocks noChangeAspect="1"/>
          </p:cNvPicPr>
          <p:nvPr/>
        </p:nvPicPr>
        <p:blipFill>
          <a:blip r:embed="rId4"/>
          <a:stretch>
            <a:fillRect/>
          </a:stretch>
        </p:blipFill>
        <p:spPr>
          <a:xfrm>
            <a:off x="6638926" y="1520791"/>
            <a:ext cx="2297256" cy="2843139"/>
          </a:xfrm>
          <a:prstGeom prst="rect">
            <a:avLst/>
          </a:prstGeom>
        </p:spPr>
      </p:pic>
      <p:sp>
        <p:nvSpPr>
          <p:cNvPr id="11" name="Rectangle 10">
            <a:extLst>
              <a:ext uri="{FF2B5EF4-FFF2-40B4-BE49-F238E27FC236}">
                <a16:creationId xmlns:a16="http://schemas.microsoft.com/office/drawing/2014/main" id="{4D04CC27-E11D-614C-88D7-99C19C447AED}"/>
              </a:ext>
            </a:extLst>
          </p:cNvPr>
          <p:cNvSpPr/>
          <p:nvPr/>
        </p:nvSpPr>
        <p:spPr>
          <a:xfrm>
            <a:off x="6846744" y="4809261"/>
            <a:ext cx="6096000" cy="1815882"/>
          </a:xfrm>
          <a:prstGeom prst="rect">
            <a:avLst/>
          </a:prstGeom>
        </p:spPr>
        <p:txBody>
          <a:bodyPr>
            <a:spAutoFit/>
          </a:bodyPr>
          <a:lstStyle/>
          <a:p>
            <a:r>
              <a:rPr lang="en-US" sz="2800" i="1" dirty="0"/>
              <a:t>Other news</a:t>
            </a:r>
          </a:p>
          <a:p>
            <a:r>
              <a:rPr lang="en-US" sz="2800" dirty="0" err="1"/>
              <a:t>Jereth</a:t>
            </a:r>
            <a:r>
              <a:rPr lang="en-US" sz="2800" dirty="0"/>
              <a:t> </a:t>
            </a:r>
            <a:r>
              <a:rPr lang="en-US" sz="2800" dirty="0" err="1"/>
              <a:t>Kok</a:t>
            </a:r>
            <a:r>
              <a:rPr lang="en-US" sz="2800" dirty="0"/>
              <a:t> result</a:t>
            </a:r>
          </a:p>
          <a:p>
            <a:r>
              <a:rPr lang="en-US" sz="2800" dirty="0"/>
              <a:t>UPR Shadow Report</a:t>
            </a:r>
          </a:p>
          <a:p>
            <a:r>
              <a:rPr lang="en-US" sz="2800" dirty="0" err="1"/>
              <a:t>Desexing</a:t>
            </a:r>
            <a:r>
              <a:rPr lang="en-US" sz="2800" dirty="0"/>
              <a:t> society podcast</a:t>
            </a:r>
          </a:p>
        </p:txBody>
      </p:sp>
      <p:sp>
        <p:nvSpPr>
          <p:cNvPr id="12" name="TextBox 11">
            <a:extLst>
              <a:ext uri="{FF2B5EF4-FFF2-40B4-BE49-F238E27FC236}">
                <a16:creationId xmlns:a16="http://schemas.microsoft.com/office/drawing/2014/main" id="{E98DDA2F-827D-F047-BE26-5C4DB770D7E8}"/>
              </a:ext>
            </a:extLst>
          </p:cNvPr>
          <p:cNvSpPr txBox="1"/>
          <p:nvPr/>
        </p:nvSpPr>
        <p:spPr>
          <a:xfrm>
            <a:off x="9074728" y="1479228"/>
            <a:ext cx="2741500" cy="3108543"/>
          </a:xfrm>
          <a:prstGeom prst="rect">
            <a:avLst/>
          </a:prstGeom>
          <a:noFill/>
        </p:spPr>
        <p:txBody>
          <a:bodyPr wrap="square" rtlCol="0">
            <a:spAutoFit/>
          </a:bodyPr>
          <a:lstStyle/>
          <a:p>
            <a:r>
              <a:rPr lang="en-US" sz="2800" dirty="0"/>
              <a:t>The Australian newspaper </a:t>
            </a:r>
          </a:p>
          <a:p>
            <a:r>
              <a:rPr lang="en-US" sz="2800" dirty="0"/>
              <a:t>has covered how families have been destroyed by gender ideology.</a:t>
            </a:r>
          </a:p>
        </p:txBody>
      </p:sp>
    </p:spTree>
    <p:extLst>
      <p:ext uri="{BB962C8B-B14F-4D97-AF65-F5344CB8AC3E}">
        <p14:creationId xmlns:p14="http://schemas.microsoft.com/office/powerpoint/2010/main" val="264245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C70F0-E73B-7A41-A6E6-5421EDC45D58}"/>
              </a:ext>
            </a:extLst>
          </p:cNvPr>
          <p:cNvSpPr>
            <a:spLocks noGrp="1"/>
          </p:cNvSpPr>
          <p:nvPr>
            <p:ph type="title"/>
          </p:nvPr>
        </p:nvSpPr>
        <p:spPr>
          <a:xfrm>
            <a:off x="0" y="38048"/>
            <a:ext cx="11115304" cy="989858"/>
          </a:xfrm>
        </p:spPr>
        <p:txBody>
          <a:bodyPr>
            <a:normAutofit fontScale="90000"/>
          </a:bodyPr>
          <a:lstStyle/>
          <a:p>
            <a:r>
              <a:rPr lang="en-US" b="1" dirty="0"/>
              <a:t>August 2024- </a:t>
            </a:r>
            <a:r>
              <a:rPr lang="en-US" b="1" i="1" dirty="0"/>
              <a:t>Tickle v Giggle – </a:t>
            </a:r>
            <a:r>
              <a:rPr lang="en-US" b="1" dirty="0"/>
              <a:t>no laughing matter</a:t>
            </a:r>
            <a:endParaRPr lang="en-US" b="1" i="1" dirty="0"/>
          </a:p>
        </p:txBody>
      </p:sp>
      <p:sp>
        <p:nvSpPr>
          <p:cNvPr id="3" name="Content Placeholder 2">
            <a:extLst>
              <a:ext uri="{FF2B5EF4-FFF2-40B4-BE49-F238E27FC236}">
                <a16:creationId xmlns:a16="http://schemas.microsoft.com/office/drawing/2014/main" id="{92DD3556-1F03-A74C-A3FB-0ECA86926692}"/>
              </a:ext>
            </a:extLst>
          </p:cNvPr>
          <p:cNvSpPr>
            <a:spLocks noGrp="1"/>
          </p:cNvSpPr>
          <p:nvPr>
            <p:ph sz="half" idx="1"/>
          </p:nvPr>
        </p:nvSpPr>
        <p:spPr>
          <a:xfrm>
            <a:off x="183401" y="4155215"/>
            <a:ext cx="5988798" cy="2269336"/>
          </a:xfrm>
        </p:spPr>
        <p:txBody>
          <a:bodyPr>
            <a:normAutofit fontScale="40000" lnSpcReduction="20000"/>
          </a:bodyPr>
          <a:lstStyle/>
          <a:p>
            <a:r>
              <a:rPr lang="en-US" sz="5800" i="1" dirty="0"/>
              <a:t>Tickle v Giggle </a:t>
            </a:r>
            <a:r>
              <a:rPr lang="en-US" sz="5800" dirty="0"/>
              <a:t>decision was handed down by Justice Bromwich in the Federal Court.</a:t>
            </a:r>
          </a:p>
          <a:p>
            <a:r>
              <a:rPr lang="en-US" sz="5800" dirty="0"/>
              <a:t>Sex Discrimination Commissioner had made submissions that sex is not binary or biological and can be changed and court agrees.</a:t>
            </a:r>
          </a:p>
          <a:p>
            <a:endParaRPr lang="en-US" dirty="0"/>
          </a:p>
          <a:p>
            <a:endParaRPr lang="en-US" dirty="0"/>
          </a:p>
          <a:p>
            <a:pPr marL="0" indent="0">
              <a:buNone/>
            </a:pPr>
            <a:r>
              <a:rPr lang="en-US" dirty="0"/>
              <a:t> </a:t>
            </a:r>
          </a:p>
        </p:txBody>
      </p:sp>
      <p:sp>
        <p:nvSpPr>
          <p:cNvPr id="4" name="Content Placeholder 3">
            <a:extLst>
              <a:ext uri="{FF2B5EF4-FFF2-40B4-BE49-F238E27FC236}">
                <a16:creationId xmlns:a16="http://schemas.microsoft.com/office/drawing/2014/main" id="{E0F7BAB0-DF2F-6F42-AB62-F1FF13A1DF0B}"/>
              </a:ext>
            </a:extLst>
          </p:cNvPr>
          <p:cNvSpPr>
            <a:spLocks noGrp="1"/>
          </p:cNvSpPr>
          <p:nvPr>
            <p:ph sz="half" idx="2"/>
          </p:nvPr>
        </p:nvSpPr>
        <p:spPr>
          <a:xfrm>
            <a:off x="6859896" y="5586766"/>
            <a:ext cx="5181600" cy="1271234"/>
          </a:xfrm>
        </p:spPr>
        <p:txBody>
          <a:bodyPr>
            <a:normAutofit fontScale="40000" lnSpcReduction="20000"/>
          </a:bodyPr>
          <a:lstStyle/>
          <a:p>
            <a:r>
              <a:rPr lang="en-US" sz="5900" dirty="0"/>
              <a:t>The Family Court permits a 12 year old to access puberty blockers.</a:t>
            </a:r>
          </a:p>
          <a:p>
            <a:endParaRPr lang="en-US" dirty="0"/>
          </a:p>
        </p:txBody>
      </p:sp>
      <p:pic>
        <p:nvPicPr>
          <p:cNvPr id="5" name="Content Placeholder 4">
            <a:extLst>
              <a:ext uri="{FF2B5EF4-FFF2-40B4-BE49-F238E27FC236}">
                <a16:creationId xmlns:a16="http://schemas.microsoft.com/office/drawing/2014/main" id="{C3932EFE-EE5B-1C4F-8E6F-FF7F4AC7FBA4}"/>
              </a:ext>
            </a:extLst>
          </p:cNvPr>
          <p:cNvPicPr>
            <a:picLocks noChangeAspect="1"/>
          </p:cNvPicPr>
          <p:nvPr/>
        </p:nvPicPr>
        <p:blipFill>
          <a:blip r:embed="rId3"/>
          <a:stretch>
            <a:fillRect/>
          </a:stretch>
        </p:blipFill>
        <p:spPr>
          <a:xfrm>
            <a:off x="6265223" y="3164602"/>
            <a:ext cx="3956461" cy="2225509"/>
          </a:xfrm>
          <a:prstGeom prst="rect">
            <a:avLst/>
          </a:prstGeom>
        </p:spPr>
      </p:pic>
      <p:pic>
        <p:nvPicPr>
          <p:cNvPr id="6" name="Picture 5">
            <a:extLst>
              <a:ext uri="{FF2B5EF4-FFF2-40B4-BE49-F238E27FC236}">
                <a16:creationId xmlns:a16="http://schemas.microsoft.com/office/drawing/2014/main" id="{67A0FD47-4501-BC4A-A7C6-A13E52E1EFDB}"/>
              </a:ext>
            </a:extLst>
          </p:cNvPr>
          <p:cNvPicPr>
            <a:picLocks noChangeAspect="1"/>
          </p:cNvPicPr>
          <p:nvPr/>
        </p:nvPicPr>
        <p:blipFill>
          <a:blip r:embed="rId4"/>
          <a:stretch>
            <a:fillRect/>
          </a:stretch>
        </p:blipFill>
        <p:spPr>
          <a:xfrm>
            <a:off x="745508" y="1114672"/>
            <a:ext cx="4812144" cy="2514734"/>
          </a:xfrm>
          <a:prstGeom prst="rect">
            <a:avLst/>
          </a:prstGeom>
        </p:spPr>
      </p:pic>
      <p:pic>
        <p:nvPicPr>
          <p:cNvPr id="7" name="Picture 6">
            <a:extLst>
              <a:ext uri="{FF2B5EF4-FFF2-40B4-BE49-F238E27FC236}">
                <a16:creationId xmlns:a16="http://schemas.microsoft.com/office/drawing/2014/main" id="{07B5A551-00F5-2148-9486-C59E5E9892E8}"/>
              </a:ext>
            </a:extLst>
          </p:cNvPr>
          <p:cNvPicPr>
            <a:picLocks noChangeAspect="1"/>
          </p:cNvPicPr>
          <p:nvPr/>
        </p:nvPicPr>
        <p:blipFill>
          <a:blip r:embed="rId5"/>
          <a:stretch>
            <a:fillRect/>
          </a:stretch>
        </p:blipFill>
        <p:spPr>
          <a:xfrm>
            <a:off x="10426534" y="941138"/>
            <a:ext cx="1614962" cy="1920633"/>
          </a:xfrm>
          <a:prstGeom prst="rect">
            <a:avLst/>
          </a:prstGeom>
        </p:spPr>
      </p:pic>
      <p:pic>
        <p:nvPicPr>
          <p:cNvPr id="8" name="Picture 7">
            <a:extLst>
              <a:ext uri="{FF2B5EF4-FFF2-40B4-BE49-F238E27FC236}">
                <a16:creationId xmlns:a16="http://schemas.microsoft.com/office/drawing/2014/main" id="{3CA90B87-6D5B-D24B-9F34-94C55DAF1A2B}"/>
              </a:ext>
            </a:extLst>
          </p:cNvPr>
          <p:cNvPicPr>
            <a:picLocks noChangeAspect="1"/>
          </p:cNvPicPr>
          <p:nvPr/>
        </p:nvPicPr>
        <p:blipFill rotWithShape="1">
          <a:blip r:embed="rId6"/>
          <a:srcRect t="65281"/>
          <a:stretch/>
        </p:blipFill>
        <p:spPr>
          <a:xfrm>
            <a:off x="6286500" y="1114672"/>
            <a:ext cx="4025734" cy="1747099"/>
          </a:xfrm>
          <a:prstGeom prst="rect">
            <a:avLst/>
          </a:prstGeom>
        </p:spPr>
      </p:pic>
    </p:spTree>
    <p:extLst>
      <p:ext uri="{BB962C8B-B14F-4D97-AF65-F5344CB8AC3E}">
        <p14:creationId xmlns:p14="http://schemas.microsoft.com/office/powerpoint/2010/main" val="181791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B7F3-F237-7243-BA3D-0DD19362E4C0}"/>
              </a:ext>
            </a:extLst>
          </p:cNvPr>
          <p:cNvSpPr>
            <a:spLocks noGrp="1"/>
          </p:cNvSpPr>
          <p:nvPr>
            <p:ph type="title"/>
          </p:nvPr>
        </p:nvSpPr>
        <p:spPr>
          <a:xfrm>
            <a:off x="-1" y="0"/>
            <a:ext cx="11447814" cy="1325563"/>
          </a:xfrm>
        </p:spPr>
        <p:txBody>
          <a:bodyPr/>
          <a:lstStyle/>
          <a:p>
            <a:r>
              <a:rPr lang="en-US" b="1" dirty="0"/>
              <a:t>September 2024 – LAG Hearing before the AAT</a:t>
            </a:r>
          </a:p>
        </p:txBody>
      </p:sp>
      <p:sp>
        <p:nvSpPr>
          <p:cNvPr id="3" name="Content Placeholder 2">
            <a:extLst>
              <a:ext uri="{FF2B5EF4-FFF2-40B4-BE49-F238E27FC236}">
                <a16:creationId xmlns:a16="http://schemas.microsoft.com/office/drawing/2014/main" id="{F5C09142-6615-0E41-AB50-4F5EED773772}"/>
              </a:ext>
            </a:extLst>
          </p:cNvPr>
          <p:cNvSpPr>
            <a:spLocks noGrp="1"/>
          </p:cNvSpPr>
          <p:nvPr>
            <p:ph sz="half" idx="1"/>
          </p:nvPr>
        </p:nvSpPr>
        <p:spPr>
          <a:xfrm>
            <a:off x="220683" y="1457491"/>
            <a:ext cx="5740730" cy="4351338"/>
          </a:xfrm>
        </p:spPr>
        <p:txBody>
          <a:bodyPr/>
          <a:lstStyle/>
          <a:p>
            <a:r>
              <a:rPr lang="en-US" dirty="0"/>
              <a:t>Lesbian Action Group appears before the Australian Administrative Appeals Tribunal for a 2 day hearing.</a:t>
            </a:r>
          </a:p>
          <a:p>
            <a:pPr marL="0" indent="0">
              <a:buNone/>
            </a:pPr>
            <a:r>
              <a:rPr lang="en-US" i="1" dirty="0"/>
              <a:t>Other outrages</a:t>
            </a:r>
          </a:p>
          <a:p>
            <a:r>
              <a:rPr lang="en-US" dirty="0"/>
              <a:t>Minister for Women refuses to even allow first reading of a Bill to reinstate definitions of man and woman.</a:t>
            </a:r>
          </a:p>
        </p:txBody>
      </p:sp>
      <p:pic>
        <p:nvPicPr>
          <p:cNvPr id="5" name="Picture 4">
            <a:extLst>
              <a:ext uri="{FF2B5EF4-FFF2-40B4-BE49-F238E27FC236}">
                <a16:creationId xmlns:a16="http://schemas.microsoft.com/office/drawing/2014/main" id="{EDFDE1A0-40F7-F149-B86B-0FC69CD4E1DB}"/>
              </a:ext>
            </a:extLst>
          </p:cNvPr>
          <p:cNvPicPr>
            <a:picLocks noChangeAspect="1"/>
          </p:cNvPicPr>
          <p:nvPr/>
        </p:nvPicPr>
        <p:blipFill>
          <a:blip r:embed="rId3"/>
          <a:stretch>
            <a:fillRect/>
          </a:stretch>
        </p:blipFill>
        <p:spPr>
          <a:xfrm>
            <a:off x="6875812" y="1214045"/>
            <a:ext cx="4901747" cy="4901747"/>
          </a:xfrm>
          <a:prstGeom prst="rect">
            <a:avLst/>
          </a:prstGeom>
        </p:spPr>
      </p:pic>
    </p:spTree>
    <p:extLst>
      <p:ext uri="{BB962C8B-B14F-4D97-AF65-F5344CB8AC3E}">
        <p14:creationId xmlns:p14="http://schemas.microsoft.com/office/powerpoint/2010/main" val="1425686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3A63-28D4-3742-B64F-ABFFA620908F}"/>
              </a:ext>
            </a:extLst>
          </p:cNvPr>
          <p:cNvSpPr>
            <a:spLocks noGrp="1"/>
          </p:cNvSpPr>
          <p:nvPr>
            <p:ph type="title"/>
          </p:nvPr>
        </p:nvSpPr>
        <p:spPr>
          <a:xfrm>
            <a:off x="0" y="0"/>
            <a:ext cx="12192000" cy="1325563"/>
          </a:xfrm>
        </p:spPr>
        <p:txBody>
          <a:bodyPr/>
          <a:lstStyle/>
          <a:p>
            <a:r>
              <a:rPr lang="en-US" b="1" dirty="0"/>
              <a:t>October 2024 – Greenwich’s NSW </a:t>
            </a:r>
            <a:r>
              <a:rPr lang="en-US" b="1" i="1" dirty="0"/>
              <a:t>Equality Bill </a:t>
            </a:r>
            <a:r>
              <a:rPr lang="en-US" b="1" dirty="0"/>
              <a:t>passes</a:t>
            </a:r>
          </a:p>
        </p:txBody>
      </p:sp>
      <p:sp>
        <p:nvSpPr>
          <p:cNvPr id="3" name="Content Placeholder 2">
            <a:extLst>
              <a:ext uri="{FF2B5EF4-FFF2-40B4-BE49-F238E27FC236}">
                <a16:creationId xmlns:a16="http://schemas.microsoft.com/office/drawing/2014/main" id="{61A20ECE-A729-EE47-A7D5-7CAE2C9A99B8}"/>
              </a:ext>
            </a:extLst>
          </p:cNvPr>
          <p:cNvSpPr>
            <a:spLocks noGrp="1"/>
          </p:cNvSpPr>
          <p:nvPr>
            <p:ph sz="half" idx="1"/>
          </p:nvPr>
        </p:nvSpPr>
        <p:spPr/>
        <p:txBody>
          <a:bodyPr>
            <a:normAutofit lnSpcReduction="10000"/>
          </a:bodyPr>
          <a:lstStyle/>
          <a:p>
            <a:r>
              <a:rPr lang="en-US" dirty="0"/>
              <a:t>Alex Greenwich passes his </a:t>
            </a:r>
            <a:r>
              <a:rPr lang="en-US" i="1" dirty="0"/>
              <a:t>Equality Bill </a:t>
            </a:r>
            <a:r>
              <a:rPr lang="en-US" dirty="0"/>
              <a:t>in NSW with the following provisions that include:</a:t>
            </a:r>
          </a:p>
          <a:p>
            <a:r>
              <a:rPr lang="en-US" dirty="0"/>
              <a:t>Removing the requirement of surgery to change sex on birth certificate.</a:t>
            </a:r>
          </a:p>
          <a:p>
            <a:r>
              <a:rPr lang="en-US" dirty="0"/>
              <a:t>Reducing constraints on pimping, surrogacy and gender affirming interventions for children.</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09787B29-20C4-7841-A877-106D3135CAC4}"/>
              </a:ext>
            </a:extLst>
          </p:cNvPr>
          <p:cNvPicPr>
            <a:picLocks noChangeAspect="1"/>
          </p:cNvPicPr>
          <p:nvPr/>
        </p:nvPicPr>
        <p:blipFill>
          <a:blip r:embed="rId3"/>
          <a:stretch>
            <a:fillRect/>
          </a:stretch>
        </p:blipFill>
        <p:spPr>
          <a:xfrm>
            <a:off x="5675122" y="1995055"/>
            <a:ext cx="6175755" cy="3467594"/>
          </a:xfrm>
          <a:prstGeom prst="rect">
            <a:avLst/>
          </a:prstGeom>
        </p:spPr>
      </p:pic>
    </p:spTree>
    <p:extLst>
      <p:ext uri="{BB962C8B-B14F-4D97-AF65-F5344CB8AC3E}">
        <p14:creationId xmlns:p14="http://schemas.microsoft.com/office/powerpoint/2010/main" val="1584961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7EB7-1B37-5F4D-B754-89F3D95D12EB}"/>
              </a:ext>
            </a:extLst>
          </p:cNvPr>
          <p:cNvSpPr>
            <a:spLocks noGrp="1"/>
          </p:cNvSpPr>
          <p:nvPr>
            <p:ph type="title"/>
          </p:nvPr>
        </p:nvSpPr>
        <p:spPr>
          <a:xfrm>
            <a:off x="0" y="0"/>
            <a:ext cx="12053455" cy="1325563"/>
          </a:xfrm>
        </p:spPr>
        <p:txBody>
          <a:bodyPr>
            <a:normAutofit fontScale="90000"/>
          </a:bodyPr>
          <a:lstStyle/>
          <a:p>
            <a:r>
              <a:rPr lang="en-US" b="1" dirty="0"/>
              <a:t>November 2024 – Dianna Kenny publishes first Australian book on child and adolescent transgender crisis</a:t>
            </a:r>
          </a:p>
        </p:txBody>
      </p:sp>
      <p:pic>
        <p:nvPicPr>
          <p:cNvPr id="5" name="Content Placeholder 4">
            <a:extLst>
              <a:ext uri="{FF2B5EF4-FFF2-40B4-BE49-F238E27FC236}">
                <a16:creationId xmlns:a16="http://schemas.microsoft.com/office/drawing/2014/main" id="{AE3A0E3A-0703-2340-8027-F98C8E2B0A9C}"/>
              </a:ext>
            </a:extLst>
          </p:cNvPr>
          <p:cNvPicPr>
            <a:picLocks noGrp="1" noChangeAspect="1"/>
          </p:cNvPicPr>
          <p:nvPr>
            <p:ph sz="half" idx="1"/>
          </p:nvPr>
        </p:nvPicPr>
        <p:blipFill>
          <a:blip r:embed="rId3"/>
          <a:stretch>
            <a:fillRect/>
          </a:stretch>
        </p:blipFill>
        <p:spPr>
          <a:xfrm>
            <a:off x="127728" y="1824327"/>
            <a:ext cx="5898999" cy="3398837"/>
          </a:xfrm>
          <a:prstGeom prst="rect">
            <a:avLst/>
          </a:prstGeom>
        </p:spPr>
      </p:pic>
      <p:sp>
        <p:nvSpPr>
          <p:cNvPr id="4" name="Content Placeholder 3">
            <a:extLst>
              <a:ext uri="{FF2B5EF4-FFF2-40B4-BE49-F238E27FC236}">
                <a16:creationId xmlns:a16="http://schemas.microsoft.com/office/drawing/2014/main" id="{DD9ADB92-866F-9442-958A-661DFD902D60}"/>
              </a:ext>
            </a:extLst>
          </p:cNvPr>
          <p:cNvSpPr>
            <a:spLocks noGrp="1"/>
          </p:cNvSpPr>
          <p:nvPr>
            <p:ph sz="half" idx="2"/>
          </p:nvPr>
        </p:nvSpPr>
        <p:spPr>
          <a:xfrm>
            <a:off x="6172200" y="1325563"/>
            <a:ext cx="5181600" cy="4851400"/>
          </a:xfrm>
        </p:spPr>
        <p:txBody>
          <a:bodyPr/>
          <a:lstStyle/>
          <a:p>
            <a:endParaRPr lang="en-US" dirty="0"/>
          </a:p>
          <a:p>
            <a:r>
              <a:rPr lang="en-US" dirty="0"/>
              <a:t>TIM settled case about being held in male prison, denied hormones while in custody.</a:t>
            </a:r>
          </a:p>
          <a:p>
            <a:endParaRPr lang="en-US" dirty="0"/>
          </a:p>
        </p:txBody>
      </p:sp>
      <p:pic>
        <p:nvPicPr>
          <p:cNvPr id="6" name="Picture 5">
            <a:extLst>
              <a:ext uri="{FF2B5EF4-FFF2-40B4-BE49-F238E27FC236}">
                <a16:creationId xmlns:a16="http://schemas.microsoft.com/office/drawing/2014/main" id="{7F799C8C-FFBF-CA41-909F-650D6E517786}"/>
              </a:ext>
            </a:extLst>
          </p:cNvPr>
          <p:cNvPicPr>
            <a:picLocks noChangeAspect="1"/>
          </p:cNvPicPr>
          <p:nvPr/>
        </p:nvPicPr>
        <p:blipFill>
          <a:blip r:embed="rId4"/>
          <a:stretch>
            <a:fillRect/>
          </a:stretch>
        </p:blipFill>
        <p:spPr>
          <a:xfrm>
            <a:off x="6318426" y="3230087"/>
            <a:ext cx="5424939" cy="3046021"/>
          </a:xfrm>
          <a:prstGeom prst="rect">
            <a:avLst/>
          </a:prstGeom>
        </p:spPr>
      </p:pic>
    </p:spTree>
    <p:extLst>
      <p:ext uri="{BB962C8B-B14F-4D97-AF65-F5344CB8AC3E}">
        <p14:creationId xmlns:p14="http://schemas.microsoft.com/office/powerpoint/2010/main" val="275917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F130-35F6-B24D-8213-CDC934AFB587}"/>
              </a:ext>
            </a:extLst>
          </p:cNvPr>
          <p:cNvSpPr>
            <a:spLocks noGrp="1"/>
          </p:cNvSpPr>
          <p:nvPr>
            <p:ph type="title"/>
          </p:nvPr>
        </p:nvSpPr>
        <p:spPr>
          <a:xfrm>
            <a:off x="-40574" y="11361"/>
            <a:ext cx="12070278" cy="1325563"/>
          </a:xfrm>
        </p:spPr>
        <p:txBody>
          <a:bodyPr/>
          <a:lstStyle/>
          <a:p>
            <a:r>
              <a:rPr lang="en-US" b="1" dirty="0"/>
              <a:t>December 2024 – Moira Deeming wins case</a:t>
            </a:r>
          </a:p>
        </p:txBody>
      </p:sp>
      <p:sp>
        <p:nvSpPr>
          <p:cNvPr id="4" name="Content Placeholder 3">
            <a:extLst>
              <a:ext uri="{FF2B5EF4-FFF2-40B4-BE49-F238E27FC236}">
                <a16:creationId xmlns:a16="http://schemas.microsoft.com/office/drawing/2014/main" id="{D6A9DA92-84F8-A844-B0B3-EA58F82D7746}"/>
              </a:ext>
            </a:extLst>
          </p:cNvPr>
          <p:cNvSpPr>
            <a:spLocks noGrp="1"/>
          </p:cNvSpPr>
          <p:nvPr>
            <p:ph sz="half" idx="2"/>
          </p:nvPr>
        </p:nvSpPr>
        <p:spPr>
          <a:xfrm>
            <a:off x="6172200" y="1205346"/>
            <a:ext cx="5181600" cy="4971618"/>
          </a:xfrm>
        </p:spPr>
        <p:txBody>
          <a:bodyPr>
            <a:normAutofit lnSpcReduction="10000"/>
          </a:bodyPr>
          <a:lstStyle/>
          <a:p>
            <a:r>
              <a:rPr lang="en-US" dirty="0"/>
              <a:t>Moira Deeming wins her defamation case against John </a:t>
            </a:r>
            <a:r>
              <a:rPr lang="en-US" dirty="0" err="1"/>
              <a:t>Pessutto</a:t>
            </a:r>
            <a:r>
              <a:rPr lang="en-US" dirty="0"/>
              <a:t>, the leader of the Victorian Liberal Party. </a:t>
            </a:r>
          </a:p>
          <a:p>
            <a:r>
              <a:rPr lang="en-US" dirty="0"/>
              <a:t>She is reinstated to the and </a:t>
            </a:r>
            <a:r>
              <a:rPr lang="en-US" dirty="0" err="1"/>
              <a:t>Pesutto</a:t>
            </a:r>
            <a:r>
              <a:rPr lang="en-US" dirty="0"/>
              <a:t> loses his leadership. Subsequently the Liberal Party have agreed to lend him money to pay her costs saving him from bankruptcy.</a:t>
            </a:r>
          </a:p>
          <a:p>
            <a:pPr marL="0" indent="0">
              <a:buNone/>
            </a:pPr>
            <a:r>
              <a:rPr lang="en-US" i="1" dirty="0"/>
              <a:t>Other outrages</a:t>
            </a:r>
          </a:p>
          <a:p>
            <a:r>
              <a:rPr lang="en-US" dirty="0"/>
              <a:t>Family Court approves another child receiving hormones.</a:t>
            </a:r>
          </a:p>
          <a:p>
            <a:endParaRPr lang="en-US" i="1" dirty="0"/>
          </a:p>
        </p:txBody>
      </p:sp>
      <p:pic>
        <p:nvPicPr>
          <p:cNvPr id="5" name="Picture 4">
            <a:extLst>
              <a:ext uri="{FF2B5EF4-FFF2-40B4-BE49-F238E27FC236}">
                <a16:creationId xmlns:a16="http://schemas.microsoft.com/office/drawing/2014/main" id="{8F1255DD-8D1D-E34D-BAE0-A5D32FD3111E}"/>
              </a:ext>
            </a:extLst>
          </p:cNvPr>
          <p:cNvPicPr>
            <a:picLocks noChangeAspect="1"/>
          </p:cNvPicPr>
          <p:nvPr/>
        </p:nvPicPr>
        <p:blipFill>
          <a:blip r:embed="rId3"/>
          <a:stretch>
            <a:fillRect/>
          </a:stretch>
        </p:blipFill>
        <p:spPr>
          <a:xfrm>
            <a:off x="838200" y="996518"/>
            <a:ext cx="4493821" cy="5617275"/>
          </a:xfrm>
          <a:prstGeom prst="rect">
            <a:avLst/>
          </a:prstGeom>
        </p:spPr>
      </p:pic>
    </p:spTree>
    <p:extLst>
      <p:ext uri="{BB962C8B-B14F-4D97-AF65-F5344CB8AC3E}">
        <p14:creationId xmlns:p14="http://schemas.microsoft.com/office/powerpoint/2010/main" val="3560370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973B-423F-384A-8A79-7F55548D0C4D}"/>
              </a:ext>
            </a:extLst>
          </p:cNvPr>
          <p:cNvSpPr>
            <a:spLocks noGrp="1"/>
          </p:cNvSpPr>
          <p:nvPr>
            <p:ph type="title"/>
          </p:nvPr>
        </p:nvSpPr>
        <p:spPr>
          <a:xfrm>
            <a:off x="0" y="0"/>
            <a:ext cx="12192000" cy="1325563"/>
          </a:xfrm>
        </p:spPr>
        <p:txBody>
          <a:bodyPr/>
          <a:lstStyle/>
          <a:p>
            <a:r>
              <a:rPr lang="en-US" b="1" dirty="0"/>
              <a:t>January 2025 – Lesbian Action Group lose AAT case but lodge appeal to Federal Court</a:t>
            </a:r>
          </a:p>
        </p:txBody>
      </p:sp>
      <p:sp>
        <p:nvSpPr>
          <p:cNvPr id="4" name="Content Placeholder 3">
            <a:extLst>
              <a:ext uri="{FF2B5EF4-FFF2-40B4-BE49-F238E27FC236}">
                <a16:creationId xmlns:a16="http://schemas.microsoft.com/office/drawing/2014/main" id="{201689A9-AD6D-A247-8AF1-ACEA3947F957}"/>
              </a:ext>
            </a:extLst>
          </p:cNvPr>
          <p:cNvSpPr>
            <a:spLocks noGrp="1"/>
          </p:cNvSpPr>
          <p:nvPr>
            <p:ph sz="half" idx="2"/>
          </p:nvPr>
        </p:nvSpPr>
        <p:spPr>
          <a:xfrm>
            <a:off x="6172200" y="1325563"/>
            <a:ext cx="5181600" cy="4851400"/>
          </a:xfrm>
        </p:spPr>
        <p:txBody>
          <a:bodyPr/>
          <a:lstStyle/>
          <a:p>
            <a:r>
              <a:rPr lang="en-US" dirty="0"/>
              <a:t>Queensland announced review of Hormone Therapies for children.</a:t>
            </a:r>
          </a:p>
          <a:p>
            <a:r>
              <a:rPr lang="en-AU" dirty="0"/>
              <a:t>Federal government also orders review of treatment guidelines for trans and gender diverse children</a:t>
            </a:r>
          </a:p>
          <a:p>
            <a:r>
              <a:rPr lang="en-US" i="1" dirty="0"/>
              <a:t>Outrages</a:t>
            </a:r>
          </a:p>
          <a:p>
            <a:r>
              <a:rPr lang="en-US" dirty="0"/>
              <a:t>Evie Amati released from prison</a:t>
            </a:r>
          </a:p>
          <a:p>
            <a:r>
              <a:rPr lang="en-US" dirty="0"/>
              <a:t>Family Court decision by Justice Tree</a:t>
            </a:r>
          </a:p>
          <a:p>
            <a:endParaRPr lang="en-AU" dirty="0"/>
          </a:p>
          <a:p>
            <a:endParaRPr lang="en-US" dirty="0"/>
          </a:p>
          <a:p>
            <a:endParaRPr lang="en-US" dirty="0"/>
          </a:p>
        </p:txBody>
      </p:sp>
      <p:pic>
        <p:nvPicPr>
          <p:cNvPr id="5" name="Picture 4">
            <a:extLst>
              <a:ext uri="{FF2B5EF4-FFF2-40B4-BE49-F238E27FC236}">
                <a16:creationId xmlns:a16="http://schemas.microsoft.com/office/drawing/2014/main" id="{0EFA486F-FEA6-BD4D-8314-56AEF028C81F}"/>
              </a:ext>
            </a:extLst>
          </p:cNvPr>
          <p:cNvPicPr>
            <a:picLocks noChangeAspect="1"/>
          </p:cNvPicPr>
          <p:nvPr/>
        </p:nvPicPr>
        <p:blipFill>
          <a:blip r:embed="rId3"/>
          <a:stretch>
            <a:fillRect/>
          </a:stretch>
        </p:blipFill>
        <p:spPr>
          <a:xfrm>
            <a:off x="127313" y="1325564"/>
            <a:ext cx="5934192" cy="4137086"/>
          </a:xfrm>
          <a:prstGeom prst="rect">
            <a:avLst/>
          </a:prstGeom>
        </p:spPr>
      </p:pic>
    </p:spTree>
    <p:extLst>
      <p:ext uri="{BB962C8B-B14F-4D97-AF65-F5344CB8AC3E}">
        <p14:creationId xmlns:p14="http://schemas.microsoft.com/office/powerpoint/2010/main" val="343138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4AF6-93A3-DF48-8A71-044C3E6E09B3}"/>
              </a:ext>
            </a:extLst>
          </p:cNvPr>
          <p:cNvSpPr>
            <a:spLocks noGrp="1"/>
          </p:cNvSpPr>
          <p:nvPr>
            <p:ph type="title"/>
          </p:nvPr>
        </p:nvSpPr>
        <p:spPr>
          <a:xfrm>
            <a:off x="0" y="0"/>
            <a:ext cx="12192000" cy="1325563"/>
          </a:xfrm>
        </p:spPr>
        <p:txBody>
          <a:bodyPr/>
          <a:lstStyle/>
          <a:p>
            <a:r>
              <a:rPr lang="en-US" b="1" dirty="0"/>
              <a:t>February 2025 Man receives ‘Woman of the Year’.</a:t>
            </a:r>
            <a:endParaRPr lang="en-US" dirty="0"/>
          </a:p>
        </p:txBody>
      </p:sp>
      <p:sp>
        <p:nvSpPr>
          <p:cNvPr id="3" name="Content Placeholder 2">
            <a:extLst>
              <a:ext uri="{FF2B5EF4-FFF2-40B4-BE49-F238E27FC236}">
                <a16:creationId xmlns:a16="http://schemas.microsoft.com/office/drawing/2014/main" id="{E378B1B6-EFDC-C94F-A9B6-DDD424410872}"/>
              </a:ext>
            </a:extLst>
          </p:cNvPr>
          <p:cNvSpPr>
            <a:spLocks noGrp="1"/>
          </p:cNvSpPr>
          <p:nvPr>
            <p:ph sz="half" idx="1"/>
          </p:nvPr>
        </p:nvSpPr>
        <p:spPr>
          <a:xfrm>
            <a:off x="838200" y="1325563"/>
            <a:ext cx="5181600" cy="4851400"/>
          </a:xfrm>
        </p:spPr>
        <p:txBody>
          <a:bodyPr>
            <a:normAutofit/>
          </a:bodyPr>
          <a:lstStyle/>
          <a:p>
            <a:r>
              <a:rPr lang="en-AU" i="1" dirty="0"/>
              <a:t>Outrages</a:t>
            </a:r>
          </a:p>
          <a:p>
            <a:r>
              <a:rPr lang="en-AU" dirty="0"/>
              <a:t>Transgender woman Brianna Skinner is handed ‘Woman of the Year’ award for Sydney by Australian state MP</a:t>
            </a:r>
            <a:endParaRPr lang="en-AU" dirty="0">
              <a:hlinkClick r:id="rId3"/>
            </a:endParaRPr>
          </a:p>
          <a:p>
            <a:r>
              <a:rPr lang="en-AU" dirty="0"/>
              <a:t>A women’s rights campaigner receives apprehended violence orders in relation to a man she has never met, for objecting to his involvement in women’s soccer.</a:t>
            </a:r>
          </a:p>
          <a:p>
            <a:endParaRPr lang="en-US" dirty="0"/>
          </a:p>
        </p:txBody>
      </p:sp>
      <p:pic>
        <p:nvPicPr>
          <p:cNvPr id="5" name="Content Placeholder 4">
            <a:extLst>
              <a:ext uri="{FF2B5EF4-FFF2-40B4-BE49-F238E27FC236}">
                <a16:creationId xmlns:a16="http://schemas.microsoft.com/office/drawing/2014/main" id="{CDCD9606-B994-364E-B699-BBEBE716EAAA}"/>
              </a:ext>
            </a:extLst>
          </p:cNvPr>
          <p:cNvPicPr>
            <a:picLocks noGrp="1" noChangeAspect="1"/>
          </p:cNvPicPr>
          <p:nvPr>
            <p:ph sz="half" idx="2"/>
          </p:nvPr>
        </p:nvPicPr>
        <p:blipFill>
          <a:blip r:embed="rId4"/>
          <a:stretch>
            <a:fillRect/>
          </a:stretch>
        </p:blipFill>
        <p:spPr>
          <a:xfrm>
            <a:off x="6750049" y="1325563"/>
            <a:ext cx="4688681" cy="4688681"/>
          </a:xfrm>
          <a:prstGeom prst="rect">
            <a:avLst/>
          </a:prstGeom>
        </p:spPr>
      </p:pic>
    </p:spTree>
    <p:extLst>
      <p:ext uri="{BB962C8B-B14F-4D97-AF65-F5344CB8AC3E}">
        <p14:creationId xmlns:p14="http://schemas.microsoft.com/office/powerpoint/2010/main" val="285355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89B-E935-4347-88F9-6D7A66C61D17}"/>
              </a:ext>
            </a:extLst>
          </p:cNvPr>
          <p:cNvSpPr>
            <a:spLocks noGrp="1"/>
          </p:cNvSpPr>
          <p:nvPr>
            <p:ph type="title"/>
          </p:nvPr>
        </p:nvSpPr>
        <p:spPr>
          <a:xfrm>
            <a:off x="-19050" y="0"/>
            <a:ext cx="12211050" cy="1325563"/>
          </a:xfrm>
        </p:spPr>
        <p:txBody>
          <a:bodyPr/>
          <a:lstStyle/>
          <a:p>
            <a:r>
              <a:rPr lang="en-US" b="1" dirty="0"/>
              <a:t>March 2025 – Win against </a:t>
            </a:r>
            <a:r>
              <a:rPr lang="en-US" b="1" dirty="0" err="1"/>
              <a:t>eSafety</a:t>
            </a:r>
            <a:r>
              <a:rPr lang="en-US" b="1" dirty="0"/>
              <a:t> Commissioner </a:t>
            </a:r>
          </a:p>
        </p:txBody>
      </p:sp>
      <p:sp>
        <p:nvSpPr>
          <p:cNvPr id="3" name="Content Placeholder 2">
            <a:extLst>
              <a:ext uri="{FF2B5EF4-FFF2-40B4-BE49-F238E27FC236}">
                <a16:creationId xmlns:a16="http://schemas.microsoft.com/office/drawing/2014/main" id="{BB4AA190-F48F-C84D-B4E9-9D59586399AE}"/>
              </a:ext>
            </a:extLst>
          </p:cNvPr>
          <p:cNvSpPr>
            <a:spLocks noGrp="1"/>
          </p:cNvSpPr>
          <p:nvPr>
            <p:ph sz="half" idx="1"/>
          </p:nvPr>
        </p:nvSpPr>
        <p:spPr/>
        <p:txBody>
          <a:bodyPr/>
          <a:lstStyle/>
          <a:p>
            <a:r>
              <a:rPr lang="en-US" dirty="0"/>
              <a:t>Several wins against </a:t>
            </a:r>
            <a:r>
              <a:rPr lang="en-US" dirty="0" err="1"/>
              <a:t>eSafety</a:t>
            </a:r>
            <a:r>
              <a:rPr lang="en-US" dirty="0"/>
              <a:t> Commissioner</a:t>
            </a:r>
          </a:p>
          <a:p>
            <a:r>
              <a:rPr lang="en-AU" i="1" dirty="0">
                <a:hlinkClick r:id="rId3"/>
              </a:rPr>
              <a:t>Baumgarten and eSafety Commissioner (Guidance and Appeals Panel)</a:t>
            </a:r>
            <a:endParaRPr lang="en-AU" i="1" dirty="0"/>
          </a:p>
          <a:p>
            <a:endParaRPr lang="en-AU" i="1"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1DEF6868-7FD2-C341-BB74-E39B52A0E669}"/>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CC054721-F80F-4041-B97E-EF2DA3249D27}"/>
              </a:ext>
            </a:extLst>
          </p:cNvPr>
          <p:cNvPicPr>
            <a:picLocks noChangeAspect="1"/>
          </p:cNvPicPr>
          <p:nvPr/>
        </p:nvPicPr>
        <p:blipFill>
          <a:blip r:embed="rId4"/>
          <a:stretch>
            <a:fillRect/>
          </a:stretch>
        </p:blipFill>
        <p:spPr>
          <a:xfrm>
            <a:off x="6019800" y="1690688"/>
            <a:ext cx="5805487" cy="3921083"/>
          </a:xfrm>
          <a:prstGeom prst="rect">
            <a:avLst/>
          </a:prstGeom>
        </p:spPr>
      </p:pic>
    </p:spTree>
    <p:extLst>
      <p:ext uri="{BB962C8B-B14F-4D97-AF65-F5344CB8AC3E}">
        <p14:creationId xmlns:p14="http://schemas.microsoft.com/office/powerpoint/2010/main" val="4205771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TotalTime>
  <Words>1933</Words>
  <Application>Microsoft Macintosh PowerPoint</Application>
  <PresentationFormat>Widescreen</PresentationFormat>
  <Paragraphs>102</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Update from Australia</vt:lpstr>
      <vt:lpstr>August 2024- Tickle v Giggle – no laughing matter</vt:lpstr>
      <vt:lpstr>September 2024 – LAG Hearing before the AAT</vt:lpstr>
      <vt:lpstr>October 2024 – Greenwich’s NSW Equality Bill passes</vt:lpstr>
      <vt:lpstr>November 2024 – Dianna Kenny publishes first Australian book on child and adolescent transgender crisis</vt:lpstr>
      <vt:lpstr>December 2024 – Moira Deeming wins case</vt:lpstr>
      <vt:lpstr>January 2025 – Lesbian Action Group lose AAT case but lodge appeal to Federal Court</vt:lpstr>
      <vt:lpstr>February 2025 Man receives ‘Woman of the Year’.</vt:lpstr>
      <vt:lpstr>March 2025 – Win against eSafety Commissioner </vt:lpstr>
      <vt:lpstr>April 2025 –Family Law case Re Devin - reality check</vt:lpstr>
      <vt:lpstr>May 2025 – Detransitioner Mel Jeffries sues doctors</vt:lpstr>
      <vt:lpstr>June 2025 – Lesbian Action Group granted leave to intervene in Giggle v Tickle Federal Court appeal</vt:lpstr>
      <vt:lpstr>July 2025 – Founder of Australian Greens goes public with concerns of Party takeover by transgender cult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Kerr</dc:creator>
  <cp:lastModifiedBy>Anna Kerr</cp:lastModifiedBy>
  <cp:revision>49</cp:revision>
  <dcterms:created xsi:type="dcterms:W3CDTF">2025-07-25T07:23:31Z</dcterms:created>
  <dcterms:modified xsi:type="dcterms:W3CDTF">2025-07-26T08:38:27Z</dcterms:modified>
</cp:coreProperties>
</file>